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 id="2147483657" r:id="rId5"/>
    <p:sldMasterId id="2147483679" r:id="rId6"/>
    <p:sldMasterId id="2147483655" r:id="rId7"/>
    <p:sldMasterId id="2147483659" r:id="rId8"/>
  </p:sldMasterIdLst>
  <p:notesMasterIdLst>
    <p:notesMasterId r:id="rId34"/>
  </p:notesMasterIdLst>
  <p:sldIdLst>
    <p:sldId id="279" r:id="rId9"/>
    <p:sldId id="289" r:id="rId10"/>
    <p:sldId id="291" r:id="rId11"/>
    <p:sldId id="292" r:id="rId12"/>
    <p:sldId id="293" r:id="rId13"/>
    <p:sldId id="294" r:id="rId14"/>
    <p:sldId id="295" r:id="rId15"/>
    <p:sldId id="296" r:id="rId16"/>
    <p:sldId id="297" r:id="rId17"/>
    <p:sldId id="298" r:id="rId18"/>
    <p:sldId id="299" r:id="rId19"/>
    <p:sldId id="300" r:id="rId20"/>
    <p:sldId id="304" r:id="rId21"/>
    <p:sldId id="305" r:id="rId22"/>
    <p:sldId id="306" r:id="rId23"/>
    <p:sldId id="307" r:id="rId24"/>
    <p:sldId id="308" r:id="rId25"/>
    <p:sldId id="309" r:id="rId26"/>
    <p:sldId id="310" r:id="rId27"/>
    <p:sldId id="314" r:id="rId28"/>
    <p:sldId id="312" r:id="rId29"/>
    <p:sldId id="456" r:id="rId30"/>
    <p:sldId id="281" r:id="rId31"/>
    <p:sldId id="313" r:id="rId32"/>
    <p:sldId id="258" r:id="rId33"/>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6/11/relationships/changesInfo" Target="changesInfos/changesInfo1.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ckinson J" userId="6984d099-d405-48b9-beb8-837d4094b967" providerId="ADAL" clId="{C40D5C27-C57D-4F48-96D7-D54E835C811E}"/>
    <pc:docChg chg="undo custSel addSld delSld modSld">
      <pc:chgData name="Dickinson J" userId="6984d099-d405-48b9-beb8-837d4094b967" providerId="ADAL" clId="{C40D5C27-C57D-4F48-96D7-D54E835C811E}" dt="2026-05-03T13:45:02.433" v="819" actId="20577"/>
      <pc:docMkLst>
        <pc:docMk/>
      </pc:docMkLst>
      <pc:sldChg chg="modSp mod">
        <pc:chgData name="Dickinson J" userId="6984d099-d405-48b9-beb8-837d4094b967" providerId="ADAL" clId="{C40D5C27-C57D-4F48-96D7-D54E835C811E}" dt="2026-05-03T13:37:55.657" v="11" actId="20577"/>
        <pc:sldMkLst>
          <pc:docMk/>
          <pc:sldMk cId="266440877" sldId="279"/>
        </pc:sldMkLst>
        <pc:spChg chg="mod">
          <ac:chgData name="Dickinson J" userId="6984d099-d405-48b9-beb8-837d4094b967" providerId="ADAL" clId="{C40D5C27-C57D-4F48-96D7-D54E835C811E}" dt="2026-05-03T13:37:46.796" v="1" actId="20577"/>
          <ac:spMkLst>
            <pc:docMk/>
            <pc:sldMk cId="266440877" sldId="279"/>
            <ac:spMk id="2" creationId="{A9BAA3E8-FA0B-BDB1-70CD-9AE9E71CE2BD}"/>
          </ac:spMkLst>
        </pc:spChg>
        <pc:spChg chg="mod">
          <ac:chgData name="Dickinson J" userId="6984d099-d405-48b9-beb8-837d4094b967" providerId="ADAL" clId="{C40D5C27-C57D-4F48-96D7-D54E835C811E}" dt="2026-05-03T13:37:55.657" v="11" actId="20577"/>
          <ac:spMkLst>
            <pc:docMk/>
            <pc:sldMk cId="266440877" sldId="279"/>
            <ac:spMk id="3" creationId="{E45B296B-1EAB-AB5B-5A82-BC5019DF191A}"/>
          </ac:spMkLst>
        </pc:spChg>
      </pc:sldChg>
      <pc:sldChg chg="modSp add del mod">
        <pc:chgData name="Dickinson J" userId="6984d099-d405-48b9-beb8-837d4094b967" providerId="ADAL" clId="{C40D5C27-C57D-4F48-96D7-D54E835C811E}" dt="2026-05-03T13:43:28.697" v="552" actId="20577"/>
        <pc:sldMkLst>
          <pc:docMk/>
          <pc:sldMk cId="437642939" sldId="281"/>
        </pc:sldMkLst>
        <pc:spChg chg="mod">
          <ac:chgData name="Dickinson J" userId="6984d099-d405-48b9-beb8-837d4094b967" providerId="ADAL" clId="{C40D5C27-C57D-4F48-96D7-D54E835C811E}" dt="2026-05-03T13:43:28.697" v="552" actId="20577"/>
          <ac:spMkLst>
            <pc:docMk/>
            <pc:sldMk cId="437642939" sldId="281"/>
            <ac:spMk id="4" creationId="{5967F78C-C2E9-293E-FC4F-00A478DD4C3C}"/>
          </ac:spMkLst>
        </pc:spChg>
      </pc:sldChg>
      <pc:sldChg chg="modSp mod">
        <pc:chgData name="Dickinson J" userId="6984d099-d405-48b9-beb8-837d4094b967" providerId="ADAL" clId="{C40D5C27-C57D-4F48-96D7-D54E835C811E}" dt="2026-05-03T13:38:22.691" v="80" actId="20577"/>
        <pc:sldMkLst>
          <pc:docMk/>
          <pc:sldMk cId="3939596846" sldId="289"/>
        </pc:sldMkLst>
        <pc:spChg chg="mod">
          <ac:chgData name="Dickinson J" userId="6984d099-d405-48b9-beb8-837d4094b967" providerId="ADAL" clId="{C40D5C27-C57D-4F48-96D7-D54E835C811E}" dt="2026-05-03T13:38:22.691" v="80" actId="20577"/>
          <ac:spMkLst>
            <pc:docMk/>
            <pc:sldMk cId="3939596846" sldId="289"/>
            <ac:spMk id="3" creationId="{2D0E79DE-619C-4524-B113-40C4CFF56838}"/>
          </ac:spMkLst>
        </pc:spChg>
      </pc:sldChg>
      <pc:sldChg chg="modNotesTx">
        <pc:chgData name="Dickinson J" userId="6984d099-d405-48b9-beb8-837d4094b967" providerId="ADAL" clId="{C40D5C27-C57D-4F48-96D7-D54E835C811E}" dt="2026-05-03T13:38:40.071" v="81" actId="20577"/>
        <pc:sldMkLst>
          <pc:docMk/>
          <pc:sldMk cId="2629304399" sldId="291"/>
        </pc:sldMkLst>
      </pc:sldChg>
      <pc:sldChg chg="modSp mod">
        <pc:chgData name="Dickinson J" userId="6984d099-d405-48b9-beb8-837d4094b967" providerId="ADAL" clId="{C40D5C27-C57D-4F48-96D7-D54E835C811E}" dt="2026-05-03T13:43:54.017" v="596" actId="20577"/>
        <pc:sldMkLst>
          <pc:docMk/>
          <pc:sldMk cId="98632080" sldId="312"/>
        </pc:sldMkLst>
        <pc:spChg chg="mod">
          <ac:chgData name="Dickinson J" userId="6984d099-d405-48b9-beb8-837d4094b967" providerId="ADAL" clId="{C40D5C27-C57D-4F48-96D7-D54E835C811E}" dt="2026-05-03T13:43:54.017" v="596" actId="20577"/>
          <ac:spMkLst>
            <pc:docMk/>
            <pc:sldMk cId="98632080" sldId="312"/>
            <ac:spMk id="3" creationId="{E156E7A5-BA82-2961-C709-A9596AEB38C3}"/>
          </ac:spMkLst>
        </pc:spChg>
      </pc:sldChg>
      <pc:sldChg chg="modSp mod modNotesTx">
        <pc:chgData name="Dickinson J" userId="6984d099-d405-48b9-beb8-837d4094b967" providerId="ADAL" clId="{C40D5C27-C57D-4F48-96D7-D54E835C811E}" dt="2026-05-03T13:42:50.938" v="485" actId="20577"/>
        <pc:sldMkLst>
          <pc:docMk/>
          <pc:sldMk cId="3067539755" sldId="314"/>
        </pc:sldMkLst>
        <pc:spChg chg="mod">
          <ac:chgData name="Dickinson J" userId="6984d099-d405-48b9-beb8-837d4094b967" providerId="ADAL" clId="{C40D5C27-C57D-4F48-96D7-D54E835C811E}" dt="2026-05-03T13:42:50.938" v="485" actId="20577"/>
          <ac:spMkLst>
            <pc:docMk/>
            <pc:sldMk cId="3067539755" sldId="314"/>
            <ac:spMk id="3" creationId="{F3AB60D4-AFD3-1AE5-2C28-714EFC66B253}"/>
          </ac:spMkLst>
        </pc:spChg>
      </pc:sldChg>
      <pc:sldChg chg="modNotesTx">
        <pc:chgData name="Dickinson J" userId="6984d099-d405-48b9-beb8-837d4094b967" providerId="ADAL" clId="{C40D5C27-C57D-4F48-96D7-D54E835C811E}" dt="2026-05-03T13:45:02.433" v="819" actId="20577"/>
        <pc:sldMkLst>
          <pc:docMk/>
          <pc:sldMk cId="2085976160" sldId="4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042052EE-18F7-4703-BCEB-12CFCB8090AF}" type="datetimeFigureOut">
              <a:rPr lang="en-GB" smtClean="0"/>
              <a:t>03/05/2026</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9CA03D32-0C7A-42D3-9BA0-6773E1CD8481}" type="slidenum">
              <a:rPr lang="en-GB" smtClean="0"/>
              <a:t>‹#›</a:t>
            </a:fld>
            <a:endParaRPr lang="en-GB"/>
          </a:p>
        </p:txBody>
      </p:sp>
    </p:spTree>
    <p:extLst>
      <p:ext uri="{BB962C8B-B14F-4D97-AF65-F5344CB8AC3E}">
        <p14:creationId xmlns:p14="http://schemas.microsoft.com/office/powerpoint/2010/main" val="2777464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A03D32-0C7A-42D3-9BA0-6773E1CD8481}" type="slidenum">
              <a:rPr lang="en-GB" smtClean="0"/>
              <a:t>1</a:t>
            </a:fld>
            <a:endParaRPr lang="en-GB"/>
          </a:p>
        </p:txBody>
      </p:sp>
    </p:spTree>
    <p:extLst>
      <p:ext uri="{BB962C8B-B14F-4D97-AF65-F5344CB8AC3E}">
        <p14:creationId xmlns:p14="http://schemas.microsoft.com/office/powerpoint/2010/main" val="369103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A03D32-0C7A-42D3-9BA0-6773E1CD8481}" type="slidenum">
              <a:rPr lang="en-GB" smtClean="0"/>
              <a:t>10</a:t>
            </a:fld>
            <a:endParaRPr lang="en-GB"/>
          </a:p>
        </p:txBody>
      </p:sp>
    </p:spTree>
    <p:extLst>
      <p:ext uri="{BB962C8B-B14F-4D97-AF65-F5344CB8AC3E}">
        <p14:creationId xmlns:p14="http://schemas.microsoft.com/office/powerpoint/2010/main" val="2987936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Students may be provided with key words that they need to understand the meaning of – being tested on these is a very good way of revising.</a:t>
            </a:r>
          </a:p>
          <a:p>
            <a:r>
              <a:rPr lang="en-US" dirty="0">
                <a:ea typeface="Calibri"/>
                <a:cs typeface="Calibri"/>
              </a:rPr>
              <a:t>It would be useful if the person testing them could make a (mental) note of any words the learner is less certain of and re-test them on those.</a:t>
            </a:r>
          </a:p>
          <a:p>
            <a:r>
              <a:rPr lang="en-US" dirty="0">
                <a:ea typeface="Calibri"/>
                <a:cs typeface="Calibri"/>
              </a:rPr>
              <a:t>Reading out the correct definition for any they were less certain of is important too.</a:t>
            </a:r>
          </a:p>
          <a:p>
            <a:r>
              <a:rPr lang="en-US" dirty="0">
                <a:ea typeface="Calibri"/>
                <a:cs typeface="Calibri"/>
              </a:rPr>
              <a:t>This doesn't sound like anything revolutionary, but this will be far more effective than simply reading through this same list of key words.</a:t>
            </a:r>
          </a:p>
          <a:p>
            <a:r>
              <a:rPr lang="en-US" dirty="0">
                <a:ea typeface="Calibri"/>
                <a:cs typeface="Calibri"/>
              </a:rPr>
              <a:t>There are times when there is no-one available to work alongside the learner – so they can test themselves, simply by covering up the answers and uncovering them after they have tried to recall each one.</a:t>
            </a:r>
          </a:p>
        </p:txBody>
      </p:sp>
      <p:sp>
        <p:nvSpPr>
          <p:cNvPr id="4" name="Slide Number Placeholder 3"/>
          <p:cNvSpPr>
            <a:spLocks noGrp="1"/>
          </p:cNvSpPr>
          <p:nvPr>
            <p:ph type="sldNum" sz="quarter" idx="5"/>
          </p:nvPr>
        </p:nvSpPr>
        <p:spPr/>
        <p:txBody>
          <a:bodyPr/>
          <a:lstStyle/>
          <a:p>
            <a:fld id="{9CA03D32-0C7A-42D3-9BA0-6773E1CD8481}" type="slidenum">
              <a:rPr lang="en-GB" smtClean="0"/>
              <a:t>11</a:t>
            </a:fld>
            <a:endParaRPr lang="en-GB"/>
          </a:p>
        </p:txBody>
      </p:sp>
    </p:spTree>
    <p:extLst>
      <p:ext uri="{BB962C8B-B14F-4D97-AF65-F5344CB8AC3E}">
        <p14:creationId xmlns:p14="http://schemas.microsoft.com/office/powerpoint/2010/main" val="2453055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retrieval practice method involves writing everything you can remember about a particular topic on a blank piece of paper. This should be done purely from memory – remember, that’s the key to boosting your learning and strengthening your memory. It could be as simply as the example here, which is just notes on a page or you could consider setting this out in the form of a mind map (see next slide), pushing you to try to remember links between different aspects of what you have learned. I’m going to </a:t>
            </a:r>
            <a:r>
              <a:rPr lang="en-US" sz="18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emphasise</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again though that you should produce your memory dump from memory. Often learners produce mind maps as a revision tool, using their notes to help them produce it. That won’t have as much benefit as trying to produce the same thing from memory. Then, once you’ve written everything you can remember it’s vital to compare what you have produced with your original notes/revision guide, to see if there is anything you didn’t note down. You could then repeat this activity a few days later and you will probably find you can remember more each time you complete this activity.</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CA03D32-0C7A-42D3-9BA0-6773E1CD8481}" type="slidenum">
              <a:rPr lang="en-GB" smtClean="0"/>
              <a:t>12</a:t>
            </a:fld>
            <a:endParaRPr lang="en-GB"/>
          </a:p>
        </p:txBody>
      </p:sp>
    </p:spTree>
    <p:extLst>
      <p:ext uri="{BB962C8B-B14F-4D97-AF65-F5344CB8AC3E}">
        <p14:creationId xmlns:p14="http://schemas.microsoft.com/office/powerpoint/2010/main" val="3090025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another example of what a memory dump could look like. </a:t>
            </a:r>
          </a:p>
        </p:txBody>
      </p:sp>
      <p:sp>
        <p:nvSpPr>
          <p:cNvPr id="4" name="Slide Number Placeholder 3"/>
          <p:cNvSpPr>
            <a:spLocks noGrp="1"/>
          </p:cNvSpPr>
          <p:nvPr>
            <p:ph type="sldNum" sz="quarter" idx="5"/>
          </p:nvPr>
        </p:nvSpPr>
        <p:spPr/>
        <p:txBody>
          <a:bodyPr/>
          <a:lstStyle/>
          <a:p>
            <a:fld id="{9CA03D32-0C7A-42D3-9BA0-6773E1CD8481}" type="slidenum">
              <a:rPr lang="en-GB" smtClean="0"/>
              <a:t>13</a:t>
            </a:fld>
            <a:endParaRPr lang="en-GB"/>
          </a:p>
        </p:txBody>
      </p:sp>
    </p:spTree>
    <p:extLst>
      <p:ext uri="{BB962C8B-B14F-4D97-AF65-F5344CB8AC3E}">
        <p14:creationId xmlns:p14="http://schemas.microsoft.com/office/powerpoint/2010/main" val="2264639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Answering practice exam questions is a highly effective revision technique. Some of you might have seen resources such as these. Companies like CGP and others produce exam papers to be as close as possible to what a real GCSE might be like. The important thing is to try these questions from memory. Having notes in front of you to refer to when answering questions won’t have much impact in terms of transferring information to your long-term memory. But of course, simply doing an exam paper from memory and not actually knowing if your answers are right or wrong isn’t effective either. You need some feedback. Commercially available exam practice papers like these come with mark schemes, so you can mark your papers, or after you have completed the practice paper, you could then refer to your notes to help you understand any areas you found more challenging.</a:t>
            </a:r>
          </a:p>
        </p:txBody>
      </p:sp>
      <p:sp>
        <p:nvSpPr>
          <p:cNvPr id="4" name="Slide Number Placeholder 3"/>
          <p:cNvSpPr>
            <a:spLocks noGrp="1"/>
          </p:cNvSpPr>
          <p:nvPr>
            <p:ph type="sldNum" sz="quarter" idx="5"/>
          </p:nvPr>
        </p:nvSpPr>
        <p:spPr/>
        <p:txBody>
          <a:bodyPr/>
          <a:lstStyle/>
          <a:p>
            <a:fld id="{9CA03D32-0C7A-42D3-9BA0-6773E1CD8481}" type="slidenum">
              <a:rPr lang="en-GB" smtClean="0"/>
              <a:t>14</a:t>
            </a:fld>
            <a:endParaRPr lang="en-GB"/>
          </a:p>
        </p:txBody>
      </p:sp>
    </p:spTree>
    <p:extLst>
      <p:ext uri="{BB962C8B-B14F-4D97-AF65-F5344CB8AC3E}">
        <p14:creationId xmlns:p14="http://schemas.microsoft.com/office/powerpoint/2010/main" val="1928075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A03D32-0C7A-42D3-9BA0-6773E1CD8481}" type="slidenum">
              <a:rPr lang="en-GB" smtClean="0"/>
              <a:t>15</a:t>
            </a:fld>
            <a:endParaRPr lang="en-GB"/>
          </a:p>
        </p:txBody>
      </p:sp>
    </p:spTree>
    <p:extLst>
      <p:ext uri="{BB962C8B-B14F-4D97-AF65-F5344CB8AC3E}">
        <p14:creationId xmlns:p14="http://schemas.microsoft.com/office/powerpoint/2010/main" val="1779315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Using flashcards for self-quizzing is a particularly effective retrieval practice strategy. The trap some learners fall into is believing that simply creating flashcards represents good revision. Making the flashcards is only the first step. Some learners also try to use flashcards as a place to write down absolutely everything they can find out about a particular topic, as if completing a memory dump. For flashcards to be as effective as possible, try doing the following</a:t>
            </a:r>
            <a:endParaRPr lang="en-GB" dirty="0"/>
          </a:p>
        </p:txBody>
      </p:sp>
      <p:sp>
        <p:nvSpPr>
          <p:cNvPr id="4" name="Slide Number Placeholder 3"/>
          <p:cNvSpPr>
            <a:spLocks noGrp="1"/>
          </p:cNvSpPr>
          <p:nvPr>
            <p:ph type="sldNum" sz="quarter" idx="5"/>
          </p:nvPr>
        </p:nvSpPr>
        <p:spPr/>
        <p:txBody>
          <a:bodyPr/>
          <a:lstStyle/>
          <a:p>
            <a:fld id="{9CA03D32-0C7A-42D3-9BA0-6773E1CD8481}" type="slidenum">
              <a:rPr lang="en-GB" smtClean="0"/>
              <a:t>16</a:t>
            </a:fld>
            <a:endParaRPr lang="en-GB"/>
          </a:p>
        </p:txBody>
      </p:sp>
    </p:spTree>
    <p:extLst>
      <p:ext uri="{BB962C8B-B14F-4D97-AF65-F5344CB8AC3E}">
        <p14:creationId xmlns:p14="http://schemas.microsoft.com/office/powerpoint/2010/main" val="3493620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Leitner system is something you can find further information about online – there are lots of useful videos on YouTube. It is a system that supports a learner to organise their flashcard revision across the full 7 days of the week.</a:t>
            </a:r>
          </a:p>
        </p:txBody>
      </p:sp>
      <p:sp>
        <p:nvSpPr>
          <p:cNvPr id="4" name="Slide Number Placeholder 3"/>
          <p:cNvSpPr>
            <a:spLocks noGrp="1"/>
          </p:cNvSpPr>
          <p:nvPr>
            <p:ph type="sldNum" sz="quarter" idx="5"/>
          </p:nvPr>
        </p:nvSpPr>
        <p:spPr/>
        <p:txBody>
          <a:bodyPr/>
          <a:lstStyle/>
          <a:p>
            <a:fld id="{9CA03D32-0C7A-42D3-9BA0-6773E1CD8481}" type="slidenum">
              <a:rPr lang="en-GB" smtClean="0"/>
              <a:t>17</a:t>
            </a:fld>
            <a:endParaRPr lang="en-GB"/>
          </a:p>
        </p:txBody>
      </p:sp>
    </p:spTree>
    <p:extLst>
      <p:ext uri="{BB962C8B-B14F-4D97-AF65-F5344CB8AC3E}">
        <p14:creationId xmlns:p14="http://schemas.microsoft.com/office/powerpoint/2010/main" val="809911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Retrieval practice is most effective when combined with spacing and interleaving. </a:t>
            </a:r>
            <a:r>
              <a:rPr lang="en-US"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Spacing </a:t>
            </a: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 a technique which involves spacing out your revision over time. So you would use the techniques we’ve talked about – key word quizzes, exam practice questions, flashcards etc. but you space your study out over time. This ensures you remember the material better as spacing boosts memory strength. This, in turn, will ensure you are less stressed with your revision. </a:t>
            </a:r>
            <a:r>
              <a:rPr lang="en-US"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Interleaving </a:t>
            </a: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involves switching between ideas and topics during a study session. Mixing up your revision and chunking it supports learning and strengthens your memory. It is also likely to help in maintaining your levels of motivation, as you won’t be studying one idea or topic for too long. </a:t>
            </a:r>
            <a:endParaRPr lang="en-GB" sz="1800">
              <a:effectLst/>
              <a:latin typeface="Times New Roman" panose="02020603050405020304" pitchFamily="18" charset="0"/>
              <a:ea typeface="Times New Roman" panose="02020603050405020304" pitchFamily="18" charset="0"/>
            </a:endParaRPr>
          </a:p>
          <a:p>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Many learners feel more secure if their revision consists of </a:t>
            </a:r>
            <a:r>
              <a:rPr lang="en-US"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blocked practice</a:t>
            </a:r>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which involves spending a significant amount of time on one topic or idea, until the learner feels secure with that topic. Unfortunately, the short-term results gained through blocked practice do not last. Spacing and interleaving are much more effective in ensuring the information is retained in the long-term memory. The diagram here shows how a learner might go about revising four separate topics. The most effective method will be the method involving spacing and interleaving and the least effective will be the method involving blocked practice.</a:t>
            </a:r>
          </a:p>
          <a:p>
            <a:r>
              <a:rPr lang="en-US"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Cramming is something many learners do immediately before an exam in a last-minute attempt to get as much information as possible into the brain. But what we know about the working memory – that it becomes overloaded quickly – means that cramming simply doesn’t work. Spacing your study out over time does. That’s why we’re encouraging you to begin your revision now.</a:t>
            </a:r>
            <a:endParaRPr lang="en-GB" sz="1800">
              <a:effectLst/>
              <a:latin typeface="Times New Roman" panose="02020603050405020304" pitchFamily="18" charset="0"/>
              <a:ea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9CA03D32-0C7A-42D3-9BA0-6773E1CD8481}" type="slidenum">
              <a:rPr lang="en-GB" smtClean="0"/>
              <a:t>18</a:t>
            </a:fld>
            <a:endParaRPr lang="en-GB"/>
          </a:p>
        </p:txBody>
      </p:sp>
    </p:spTree>
    <p:extLst>
      <p:ext uri="{BB962C8B-B14F-4D97-AF65-F5344CB8AC3E}">
        <p14:creationId xmlns:p14="http://schemas.microsoft.com/office/powerpoint/2010/main" val="3684348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a:buFont typeface="Symbol" panose="05050102010706020507" pitchFamily="18" charset="2"/>
              <a:buChar char=""/>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Simply writing out notes or copying from a textbook/exercise book/revision guide.</a:t>
            </a:r>
            <a:endParaRPr lang="en-GB" sz="1800" dirty="0">
              <a:effectLst/>
              <a:latin typeface="Lucida Sans" panose="020B0602030504020204" pitchFamily="34" charset="0"/>
              <a:ea typeface="Times New Roman" panose="02020603050405020304" pitchFamily="18" charset="0"/>
              <a:cs typeface="Times New Roman" panose="02020603050405020304" pitchFamily="18" charset="0"/>
            </a:endParaRPr>
          </a:p>
          <a:p>
            <a:pPr marL="342900" lvl="0" indent="-342900" algn="l">
              <a:buFont typeface="Symbol" panose="05050102010706020507" pitchFamily="18" charset="2"/>
              <a:buChar char=""/>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Reading through notes and doing nothing with the information.</a:t>
            </a:r>
            <a:endParaRPr lang="en-GB" sz="1800" dirty="0">
              <a:effectLst/>
              <a:latin typeface="Lucida Sans" panose="020B0602030504020204" pitchFamily="34" charset="0"/>
              <a:ea typeface="Times New Roman" panose="02020603050405020304" pitchFamily="18" charset="0"/>
              <a:cs typeface="Times New Roman" panose="02020603050405020304" pitchFamily="18" charset="0"/>
            </a:endParaRPr>
          </a:p>
          <a:p>
            <a:pPr marL="342900" lvl="0" indent="-342900" algn="l">
              <a:buFont typeface="Symbol" panose="05050102010706020507" pitchFamily="18" charset="2"/>
              <a:buChar char=""/>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Using a highlighter to highlight information and then doing nothing with the information.</a:t>
            </a:r>
            <a:endParaRPr lang="en-GB" sz="1800" dirty="0">
              <a:effectLst/>
              <a:latin typeface="Lucida Sans" panose="020B0602030504020204" pitchFamily="34" charset="0"/>
              <a:ea typeface="Times New Roman" panose="02020603050405020304" pitchFamily="18" charset="0"/>
              <a:cs typeface="Times New Roman" panose="02020603050405020304" pitchFamily="18" charset="0"/>
            </a:endParaRPr>
          </a:p>
          <a:p>
            <a:pPr marL="342900" lvl="0" indent="-342900" algn="l">
              <a:buFont typeface="Symbol" panose="05050102010706020507" pitchFamily="18" charset="2"/>
              <a:buChar char=""/>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 giving enough attention to a task, e.g. revising at the same time as doing something else (looking at your phone, listening to music, watching YouTube)</a:t>
            </a:r>
            <a:endParaRPr lang="en-GB" sz="1800" dirty="0">
              <a:effectLst/>
              <a:latin typeface="Lucida Sans" panose="020B0602030504020204" pitchFamily="34" charset="0"/>
              <a:ea typeface="Times New Roman" panose="02020603050405020304" pitchFamily="18" charset="0"/>
              <a:cs typeface="Times New Roman" panose="02020603050405020304" pitchFamily="18" charset="0"/>
            </a:endParaRPr>
          </a:p>
          <a:p>
            <a:pPr marL="342900" lvl="0" indent="-342900" algn="l">
              <a:buFont typeface="Symbol" panose="05050102010706020507" pitchFamily="18" charset="2"/>
              <a:buChar char=""/>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 having a suitable place to study – this can prevent you giving enough attention to a task. Try to find somewhere quiet to study. If this is difficult at home, try to attend lunchtime or after-school study sessions at school.</a:t>
            </a:r>
            <a:endParaRPr lang="en-GB" sz="1800" dirty="0">
              <a:effectLst/>
              <a:latin typeface="Lucida Sans" panose="020B0602030504020204" pitchFamily="34" charset="0"/>
              <a:ea typeface="Times New Roman" panose="02020603050405020304" pitchFamily="18" charset="0"/>
              <a:cs typeface="Times New Roman" panose="02020603050405020304" pitchFamily="18" charset="0"/>
            </a:endParaRPr>
          </a:p>
          <a:p>
            <a:pPr marL="342900" lvl="0" indent="-342900" algn="l">
              <a:buFont typeface="Symbol" panose="05050102010706020507" pitchFamily="18" charset="2"/>
              <a:buChar char=""/>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Engaging in ‘comfort zone’ revision – i.e. reviewing topics, ideas or concepts that you have already mastered.</a:t>
            </a:r>
            <a:endParaRPr lang="en-GB" sz="1800" dirty="0">
              <a:effectLst/>
              <a:latin typeface="Lucida Sans" panose="020B0602030504020204" pitchFamily="34" charset="0"/>
              <a:ea typeface="Times New Roman" panose="02020603050405020304" pitchFamily="18" charset="0"/>
              <a:cs typeface="Times New Roman" panose="02020603050405020304" pitchFamily="18" charset="0"/>
            </a:endParaRPr>
          </a:p>
          <a:p>
            <a:pPr marL="342900" lvl="0" indent="-342900" algn="l">
              <a:buFont typeface="Symbol" panose="05050102010706020507" pitchFamily="18" charset="2"/>
              <a:buChar char=""/>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Trying to ‘cram’ at the last minute rather than beginning revision with sufficient time to allow for spaced practice.</a:t>
            </a:r>
            <a:endParaRPr lang="en-GB" sz="1800" dirty="0">
              <a:effectLst/>
              <a:latin typeface="Lucida Sans" panose="020B0602030504020204" pitchFamily="34" charset="0"/>
              <a:ea typeface="Times New Roman" panose="02020603050405020304" pitchFamily="18" charset="0"/>
              <a:cs typeface="Times New Roman" panose="02020603050405020304" pitchFamily="18" charset="0"/>
            </a:endParaRPr>
          </a:p>
          <a:p>
            <a:pPr marL="342900" lvl="0" indent="-342900" algn="l">
              <a:buFont typeface="Symbol" panose="05050102010706020507" pitchFamily="18" charset="2"/>
              <a:buChar char=""/>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 planning ahead. In order to ensure there is time to engage in spacing and interleaving across all subjects and all topics, planning ahead is important. A revision timetable is likely to help with this. Blank revision timetables are included at the end of this booklet to help with your revision planning.</a:t>
            </a:r>
            <a:endParaRPr lang="en-GB" sz="1800" dirty="0">
              <a:effectLst/>
              <a:latin typeface="Lucida Sans" panose="020B0602030504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CA03D32-0C7A-42D3-9BA0-6773E1CD8481}" type="slidenum">
              <a:rPr lang="en-GB" smtClean="0"/>
              <a:t>19</a:t>
            </a:fld>
            <a:endParaRPr lang="en-GB"/>
          </a:p>
        </p:txBody>
      </p:sp>
    </p:spTree>
    <p:extLst>
      <p:ext uri="{BB962C8B-B14F-4D97-AF65-F5344CB8AC3E}">
        <p14:creationId xmlns:p14="http://schemas.microsoft.com/office/powerpoint/2010/main" val="2737146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A03D32-0C7A-42D3-9BA0-6773E1CD8481}" type="slidenum">
              <a:rPr lang="en-GB" smtClean="0"/>
              <a:t>2</a:t>
            </a:fld>
            <a:endParaRPr lang="en-GB"/>
          </a:p>
        </p:txBody>
      </p:sp>
    </p:spTree>
    <p:extLst>
      <p:ext uri="{BB962C8B-B14F-4D97-AF65-F5344CB8AC3E}">
        <p14:creationId xmlns:p14="http://schemas.microsoft.com/office/powerpoint/2010/main" val="2541345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406ED96B-067E-4C27-9A8B-16FE5B21E7E8}" type="slidenum">
              <a:rPr lang="en-GB" smtClean="0"/>
              <a:t>20</a:t>
            </a:fld>
            <a:endParaRPr lang="en-GB"/>
          </a:p>
        </p:txBody>
      </p:sp>
    </p:spTree>
    <p:extLst>
      <p:ext uri="{BB962C8B-B14F-4D97-AF65-F5344CB8AC3E}">
        <p14:creationId xmlns:p14="http://schemas.microsoft.com/office/powerpoint/2010/main" val="1017593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A03D32-0C7A-42D3-9BA0-6773E1CD8481}" type="slidenum">
              <a:rPr lang="en-GB" smtClean="0"/>
              <a:t>21</a:t>
            </a:fld>
            <a:endParaRPr lang="en-GB"/>
          </a:p>
        </p:txBody>
      </p:sp>
    </p:spTree>
    <p:extLst>
      <p:ext uri="{BB962C8B-B14F-4D97-AF65-F5344CB8AC3E}">
        <p14:creationId xmlns:p14="http://schemas.microsoft.com/office/powerpoint/2010/main" val="2388023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Knowing which revision guides to buy can be a total minefield! You want to support your child, you want to buy them revision guides to support their revision, but where to begin? Just on this slide, you can see revision guides published by CGP, Collins, Pearson, York Notes. They refer to different exam boards, including OCR, Edexcel, AQA. To support you with knowing what to buy, we have put some resources for you to purchase on parent pay. If you log on, you’ll find revision guides and/or workbooks for most subjects. These are the ones that our staff have identified as being appropriate to support your child’s revision. We’re able to purchase these at ‘school prices’ which is cheaper than you buying them from WHSmith or Amazon. If you missed the opportunity earlier in year 10 when we made these available, there will be further chances in year 11 to buy the relevant </a:t>
            </a:r>
            <a:r>
              <a:rPr lang="en-GB"/>
              <a:t>revision resources</a:t>
            </a:r>
            <a:endParaRPr lang="en-GB" dirty="0"/>
          </a:p>
        </p:txBody>
      </p:sp>
      <p:sp>
        <p:nvSpPr>
          <p:cNvPr id="4" name="Slide Number Placeholder 3"/>
          <p:cNvSpPr>
            <a:spLocks noGrp="1"/>
          </p:cNvSpPr>
          <p:nvPr>
            <p:ph type="sldNum" sz="quarter" idx="5"/>
          </p:nvPr>
        </p:nvSpPr>
        <p:spPr/>
        <p:txBody>
          <a:bodyPr/>
          <a:lstStyle/>
          <a:p>
            <a:fld id="{9CA03D32-0C7A-42D3-9BA0-6773E1CD8481}" type="slidenum">
              <a:rPr lang="en-GB" smtClean="0"/>
              <a:t>22</a:t>
            </a:fld>
            <a:endParaRPr lang="en-GB"/>
          </a:p>
        </p:txBody>
      </p:sp>
    </p:spTree>
    <p:extLst>
      <p:ext uri="{BB962C8B-B14F-4D97-AF65-F5344CB8AC3E}">
        <p14:creationId xmlns:p14="http://schemas.microsoft.com/office/powerpoint/2010/main" val="4156273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Information about support offered in school – this is an example from last year. Some classes running this year have already begun, others will start after Christmas as students begin the final countdown. Mr Hollis will share details of these with students and parents.</a:t>
            </a:r>
          </a:p>
        </p:txBody>
      </p:sp>
      <p:sp>
        <p:nvSpPr>
          <p:cNvPr id="4" name="Slide Number Placeholder 3"/>
          <p:cNvSpPr>
            <a:spLocks noGrp="1"/>
          </p:cNvSpPr>
          <p:nvPr>
            <p:ph type="sldNum" sz="quarter" idx="5"/>
          </p:nvPr>
        </p:nvSpPr>
        <p:spPr/>
        <p:txBody>
          <a:bodyPr/>
          <a:lstStyle/>
          <a:p>
            <a:fld id="{9CA03D32-0C7A-42D3-9BA0-6773E1CD8481}" type="slidenum">
              <a:rPr lang="en-GB" smtClean="0"/>
              <a:t>23</a:t>
            </a:fld>
            <a:endParaRPr lang="en-GB"/>
          </a:p>
        </p:txBody>
      </p:sp>
    </p:spTree>
    <p:extLst>
      <p:ext uri="{BB962C8B-B14F-4D97-AF65-F5344CB8AC3E}">
        <p14:creationId xmlns:p14="http://schemas.microsoft.com/office/powerpoint/2010/main" val="3730016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a revision resource that will be made available to all year 11s after Christmas. It contains week by week timetables of revision tasks you can do for every subject. Some students find this really helps to guide their revision, as often we hear students telling us that they want to revise, but don't know where to begin. This offers a very clear structure.</a:t>
            </a:r>
          </a:p>
        </p:txBody>
      </p:sp>
      <p:sp>
        <p:nvSpPr>
          <p:cNvPr id="4" name="Slide Number Placeholder 3"/>
          <p:cNvSpPr>
            <a:spLocks noGrp="1"/>
          </p:cNvSpPr>
          <p:nvPr>
            <p:ph type="sldNum" sz="quarter" idx="5"/>
          </p:nvPr>
        </p:nvSpPr>
        <p:spPr/>
        <p:txBody>
          <a:bodyPr/>
          <a:lstStyle/>
          <a:p>
            <a:fld id="{9CA03D32-0C7A-42D3-9BA0-6773E1CD8481}" type="slidenum">
              <a:rPr lang="en-GB" smtClean="0"/>
              <a:t>24</a:t>
            </a:fld>
            <a:endParaRPr lang="en-GB"/>
          </a:p>
        </p:txBody>
      </p:sp>
    </p:spTree>
    <p:extLst>
      <p:ext uri="{BB962C8B-B14F-4D97-AF65-F5344CB8AC3E}">
        <p14:creationId xmlns:p14="http://schemas.microsoft.com/office/powerpoint/2010/main" val="4147397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6A26A34-85F1-A44A-8D6F-59012BBD3A70}" type="slidenum">
              <a:rPr lang="en-US" smtClean="0"/>
              <a:pPr/>
              <a:t>25</a:t>
            </a:fld>
            <a:endParaRPr lang="en-US"/>
          </a:p>
        </p:txBody>
      </p:sp>
    </p:spTree>
    <p:extLst>
      <p:ext uri="{BB962C8B-B14F-4D97-AF65-F5344CB8AC3E}">
        <p14:creationId xmlns:p14="http://schemas.microsoft.com/office/powerpoint/2010/main" val="2771230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A03D32-0C7A-42D3-9BA0-6773E1CD8481}" type="slidenum">
              <a:rPr lang="en-GB" smtClean="0"/>
              <a:t>3</a:t>
            </a:fld>
            <a:endParaRPr lang="en-GB"/>
          </a:p>
        </p:txBody>
      </p:sp>
    </p:spTree>
    <p:extLst>
      <p:ext uri="{BB962C8B-B14F-4D97-AF65-F5344CB8AC3E}">
        <p14:creationId xmlns:p14="http://schemas.microsoft.com/office/powerpoint/2010/main" val="1720561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CA03D32-0C7A-42D3-9BA0-6773E1CD8481}" type="slidenum">
              <a:rPr lang="en-GB" smtClean="0"/>
              <a:t>4</a:t>
            </a:fld>
            <a:endParaRPr lang="en-GB"/>
          </a:p>
        </p:txBody>
      </p:sp>
    </p:spTree>
    <p:extLst>
      <p:ext uri="{BB962C8B-B14F-4D97-AF65-F5344CB8AC3E}">
        <p14:creationId xmlns:p14="http://schemas.microsoft.com/office/powerpoint/2010/main" val="4095799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'forgetting curve' is attributed to the psychologist Hermann Ebbinghaus who, in the late 1800s first</a:t>
            </a:r>
            <a:r>
              <a:rPr lang="en-US" dirty="0"/>
              <a:t> suggested that humans start losing ‘memory of knowledge’ over time unless the knowledge is consciously reviewed time and again. He conducted a series of tests and found that:</a:t>
            </a:r>
          </a:p>
          <a:p>
            <a:r>
              <a:rPr lang="en-US" dirty="0"/>
              <a:t>· Memory retention is close to 100% at the time of learning any particular piece of information, provided sufficient attention is given to the learning. However, this drops to 60% after three days and subsequently drops even further.</a:t>
            </a:r>
            <a:endParaRPr lang="en-US" dirty="0">
              <a:ea typeface="Calibri"/>
              <a:cs typeface="Calibri"/>
            </a:endParaRPr>
          </a:p>
          <a:p>
            <a:r>
              <a:rPr lang="en-US" dirty="0"/>
              <a:t>· If, each day, repetition of learning occurs, then the effects of forgetting are decreased. Information should be reviewed within the first 24 hours of learning to reduce the rate of memory loss.</a:t>
            </a:r>
            <a:endParaRPr lang="en-US" dirty="0">
              <a:ea typeface="Calibri"/>
              <a:cs typeface="Calibri"/>
            </a:endParaRPr>
          </a:p>
          <a:p>
            <a:r>
              <a:rPr lang="en-US" dirty="0"/>
              <a:t>· The graph here gives a visual representation of how we can slow down the forgetting process through regular review of newly learned information. Which each review of the newly learned information, we slow down the forgetting process.</a:t>
            </a:r>
            <a:endParaRPr lang="en-US" dirty="0">
              <a:ea typeface="Calibri"/>
              <a:cs typeface="Calibri"/>
            </a:endParaRPr>
          </a:p>
          <a:p>
            <a:r>
              <a:rPr lang="en-US" dirty="0">
                <a:ea typeface="Calibri"/>
                <a:cs typeface="Calibri"/>
              </a:rPr>
              <a:t>But what does this review of newly learned information look like? What do students have to do to review their learning?</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CA03D32-0C7A-42D3-9BA0-6773E1CD8481}" type="slidenum">
              <a:rPr lang="en-GB" smtClean="0"/>
              <a:t>5</a:t>
            </a:fld>
            <a:endParaRPr lang="en-GB"/>
          </a:p>
        </p:txBody>
      </p:sp>
    </p:spTree>
    <p:extLst>
      <p:ext uri="{BB962C8B-B14F-4D97-AF65-F5344CB8AC3E}">
        <p14:creationId xmlns:p14="http://schemas.microsoft.com/office/powerpoint/2010/main" val="99273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Let's look at an example. The first time any of us picked up a games controller, we probably weren't proficient at it. We firstly needed to learn how to use it. This might have been through a parent demonstrating how to use it, perhaps even teaching us how to use it. Some might have watched YouTube videos to learn, or we might have learnt through observation – observing a parent or a sibling using it. We needed to pay attention however we acquired the information of how to use a games controller, otherwise the information would not even go into our working memory. But for it then to go into our long-term memory, we needed to review our learning regularly. This might be through regular practice, regular observation of a sibling, parent or friend. But the key word here is regular. Because most people who game enjoy doing so, they don't feel that this 'reviewing of prior learning' is effortful, but in fact they are indeed putting a lot of effort in to reviewing their prior learning. And then over time, with these regular reviews of learning, many people go on to become supremely proficient in using a games controller. I imagine many of you in the room could use on with your eyes closed – literally. </a:t>
            </a:r>
          </a:p>
          <a:p>
            <a:r>
              <a:rPr lang="en-US" dirty="0">
                <a:ea typeface="Calibri"/>
                <a:cs typeface="Calibri"/>
              </a:rPr>
              <a:t>So we now need to think about replicating this model with our study – it is the regularity of the review of the information initially shared with you in class that is important. </a:t>
            </a:r>
          </a:p>
          <a:p>
            <a:r>
              <a:rPr lang="en-US" dirty="0">
                <a:ea typeface="Calibri"/>
                <a:cs typeface="Calibri"/>
              </a:rPr>
              <a:t>We'll now look at the most effective strategies to support you in reviewing your learning.</a:t>
            </a:r>
          </a:p>
        </p:txBody>
      </p:sp>
      <p:sp>
        <p:nvSpPr>
          <p:cNvPr id="4" name="Slide Number Placeholder 3"/>
          <p:cNvSpPr>
            <a:spLocks noGrp="1"/>
          </p:cNvSpPr>
          <p:nvPr>
            <p:ph type="sldNum" sz="quarter" idx="5"/>
          </p:nvPr>
        </p:nvSpPr>
        <p:spPr/>
        <p:txBody>
          <a:bodyPr/>
          <a:lstStyle/>
          <a:p>
            <a:fld id="{9CA03D32-0C7A-42D3-9BA0-6773E1CD8481}" type="slidenum">
              <a:rPr lang="en-GB" smtClean="0"/>
              <a:t>6</a:t>
            </a:fld>
            <a:endParaRPr lang="en-GB"/>
          </a:p>
        </p:txBody>
      </p:sp>
    </p:spTree>
    <p:extLst>
      <p:ext uri="{BB962C8B-B14F-4D97-AF65-F5344CB8AC3E}">
        <p14:creationId xmlns:p14="http://schemas.microsoft.com/office/powerpoint/2010/main" val="2426104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A03D32-0C7A-42D3-9BA0-6773E1CD8481}" type="slidenum">
              <a:rPr lang="en-GB" smtClean="0"/>
              <a:t>7</a:t>
            </a:fld>
            <a:endParaRPr lang="en-GB"/>
          </a:p>
        </p:txBody>
      </p:sp>
    </p:spTree>
    <p:extLst>
      <p:ext uri="{BB962C8B-B14F-4D97-AF65-F5344CB8AC3E}">
        <p14:creationId xmlns:p14="http://schemas.microsoft.com/office/powerpoint/2010/main" val="52622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What's important here is that students are trying to remember. Rather than going to their notes and reading through key points to remind themselves what they have learnt, they start by trying to remember what they have learnt and only then do they look at their notes to compare what they were able to remember with what they had originally learnt, and to identify where they might have had gaps.</a:t>
            </a:r>
          </a:p>
          <a:p>
            <a:r>
              <a:rPr lang="en-US" dirty="0">
                <a:ea typeface="Calibri"/>
                <a:cs typeface="Calibri"/>
              </a:rPr>
              <a:t>This will not feel easy, indeed it will feel hard and at the beginning may feel quite </a:t>
            </a:r>
            <a:r>
              <a:rPr lang="en-US" dirty="0" err="1">
                <a:ea typeface="Calibri"/>
                <a:cs typeface="Calibri"/>
              </a:rPr>
              <a:t>dishearterning</a:t>
            </a:r>
            <a:r>
              <a:rPr lang="en-US" dirty="0">
                <a:ea typeface="Calibri"/>
                <a:cs typeface="Calibri"/>
              </a:rPr>
              <a:t> if the learner doesn't remember much. This is why some learners give up on this strategy, because it feels hard. They then revert to what feels easier, which is re-reading notes or potentially copying out notes, but both of these methods are not believed to be effective in helping transfer information to the long-term memory which, after all, is the goal here.</a:t>
            </a:r>
          </a:p>
        </p:txBody>
      </p:sp>
      <p:sp>
        <p:nvSpPr>
          <p:cNvPr id="4" name="Slide Number Placeholder 3"/>
          <p:cNvSpPr>
            <a:spLocks noGrp="1"/>
          </p:cNvSpPr>
          <p:nvPr>
            <p:ph type="sldNum" sz="quarter" idx="5"/>
          </p:nvPr>
        </p:nvSpPr>
        <p:spPr/>
        <p:txBody>
          <a:bodyPr/>
          <a:lstStyle/>
          <a:p>
            <a:fld id="{9CA03D32-0C7A-42D3-9BA0-6773E1CD8481}" type="slidenum">
              <a:rPr lang="en-GB" smtClean="0"/>
              <a:t>8</a:t>
            </a:fld>
            <a:endParaRPr lang="en-GB"/>
          </a:p>
        </p:txBody>
      </p:sp>
    </p:spTree>
    <p:extLst>
      <p:ext uri="{BB962C8B-B14F-4D97-AF65-F5344CB8AC3E}">
        <p14:creationId xmlns:p14="http://schemas.microsoft.com/office/powerpoint/2010/main" val="4041141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CA03D32-0C7A-42D3-9BA0-6773E1CD8481}" type="slidenum">
              <a:rPr lang="en-GB" smtClean="0"/>
              <a:t>9</a:t>
            </a:fld>
            <a:endParaRPr lang="en-GB"/>
          </a:p>
        </p:txBody>
      </p:sp>
    </p:spTree>
    <p:extLst>
      <p:ext uri="{BB962C8B-B14F-4D97-AF65-F5344CB8AC3E}">
        <p14:creationId xmlns:p14="http://schemas.microsoft.com/office/powerpoint/2010/main" val="4128879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bird flying over a building&#10;&#10;Description automatically generated">
            <a:extLst>
              <a:ext uri="{FF2B5EF4-FFF2-40B4-BE49-F238E27FC236}">
                <a16:creationId xmlns:a16="http://schemas.microsoft.com/office/drawing/2014/main" id="{6810BABE-5E7C-8CCE-01E7-43D332F3076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Content Placeholder 9">
            <a:extLst>
              <a:ext uri="{FF2B5EF4-FFF2-40B4-BE49-F238E27FC236}">
                <a16:creationId xmlns:a16="http://schemas.microsoft.com/office/drawing/2014/main" id="{0E889AAF-C671-AB57-F793-260179F274B1}"/>
              </a:ext>
            </a:extLst>
          </p:cNvPr>
          <p:cNvSpPr>
            <a:spLocks noGrp="1"/>
          </p:cNvSpPr>
          <p:nvPr>
            <p:ph sz="quarter" idx="10" hasCustomPrompt="1"/>
          </p:nvPr>
        </p:nvSpPr>
        <p:spPr>
          <a:xfrm>
            <a:off x="457200" y="1526239"/>
            <a:ext cx="10724606" cy="642195"/>
          </a:xfrm>
          <a:prstGeom prst="rect">
            <a:avLst/>
          </a:prstGeom>
        </p:spPr>
        <p:txBody>
          <a:bodyPr/>
          <a:lstStyle>
            <a:lvl1pPr marL="0" indent="0">
              <a:buNone/>
              <a:defRPr sz="4800">
                <a:latin typeface="Montserrat" pitchFamily="2" charset="77"/>
              </a:defRPr>
            </a:lvl1pPr>
          </a:lstStyle>
          <a:p>
            <a:pPr lvl="0"/>
            <a:r>
              <a:rPr lang="en-US"/>
              <a:t>PRESENTATION TITLE</a:t>
            </a:r>
          </a:p>
        </p:txBody>
      </p:sp>
      <p:sp>
        <p:nvSpPr>
          <p:cNvPr id="6" name="Content Placeholder 9">
            <a:extLst>
              <a:ext uri="{FF2B5EF4-FFF2-40B4-BE49-F238E27FC236}">
                <a16:creationId xmlns:a16="http://schemas.microsoft.com/office/drawing/2014/main" id="{A83797F8-AAFF-F7C7-77C0-43BCB0A804C5}"/>
              </a:ext>
            </a:extLst>
          </p:cNvPr>
          <p:cNvSpPr>
            <a:spLocks noGrp="1"/>
          </p:cNvSpPr>
          <p:nvPr>
            <p:ph sz="quarter" idx="11" hasCustomPrompt="1"/>
          </p:nvPr>
        </p:nvSpPr>
        <p:spPr>
          <a:xfrm>
            <a:off x="457200" y="2545143"/>
            <a:ext cx="10724606" cy="642195"/>
          </a:xfrm>
          <a:prstGeom prst="rect">
            <a:avLst/>
          </a:prstGeom>
        </p:spPr>
        <p:txBody>
          <a:bodyPr/>
          <a:lstStyle>
            <a:lvl1pPr marL="0" indent="0">
              <a:buNone/>
              <a:defRPr sz="2200">
                <a:latin typeface="Montserrat" pitchFamily="2" charset="77"/>
              </a:defRPr>
            </a:lvl1pPr>
          </a:lstStyle>
          <a:p>
            <a:pPr lvl="0"/>
            <a:r>
              <a:rPr lang="en-US"/>
              <a:t>SUBTITLE</a:t>
            </a:r>
          </a:p>
        </p:txBody>
      </p:sp>
    </p:spTree>
    <p:extLst>
      <p:ext uri="{BB962C8B-B14F-4D97-AF65-F5344CB8AC3E}">
        <p14:creationId xmlns:p14="http://schemas.microsoft.com/office/powerpoint/2010/main" val="3352051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CDF3A-F081-B2DC-204F-89E3C6C1D706}"/>
              </a:ext>
            </a:extLst>
          </p:cNvPr>
          <p:cNvSpPr>
            <a:spLocks noGrp="1"/>
          </p:cNvSpPr>
          <p:nvPr>
            <p:ph type="title"/>
          </p:nvPr>
        </p:nvSpPr>
        <p:spPr>
          <a:xfrm>
            <a:off x="457435" y="1729617"/>
            <a:ext cx="10515600" cy="2852737"/>
          </a:xfrm>
          <a:prstGeom prst="rect">
            <a:avLst/>
          </a:prstGeom>
        </p:spPr>
        <p:txBody>
          <a:bodyPr anchor="b"/>
          <a:lstStyle>
            <a:lvl1pPr>
              <a:defRPr sz="6000">
                <a:latin typeface="Montserrat Medium" pitchFamily="2" charset="77"/>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4E45B6B-D73C-3343-325C-3E71CE782891}"/>
              </a:ext>
            </a:extLst>
          </p:cNvPr>
          <p:cNvSpPr>
            <a:spLocks noGrp="1"/>
          </p:cNvSpPr>
          <p:nvPr>
            <p:ph type="body" idx="1"/>
          </p:nvPr>
        </p:nvSpPr>
        <p:spPr>
          <a:xfrm>
            <a:off x="457435" y="4609342"/>
            <a:ext cx="10515600" cy="1500187"/>
          </a:xfrm>
          <a:prstGeom prst="rect">
            <a:avLst/>
          </a:prstGeom>
        </p:spPr>
        <p:txBody>
          <a:bodyPr/>
          <a:lstStyle>
            <a:lvl1pPr marL="0" indent="0">
              <a:buNone/>
              <a:defRPr sz="2400">
                <a:solidFill>
                  <a:schemeClr val="tx1">
                    <a:tint val="75000"/>
                  </a:schemeClr>
                </a:solidFill>
                <a:latin typeface="Montserrat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4639AF7-E97D-B156-C476-E0D55033210F}"/>
              </a:ext>
            </a:extLst>
          </p:cNvPr>
          <p:cNvSpPr>
            <a:spLocks noGrp="1"/>
          </p:cNvSpPr>
          <p:nvPr>
            <p:ph type="dt" sz="half" idx="10"/>
          </p:nvPr>
        </p:nvSpPr>
        <p:spPr>
          <a:xfrm>
            <a:off x="838200" y="6356350"/>
            <a:ext cx="2743200" cy="365125"/>
          </a:xfrm>
          <a:prstGeom prst="rect">
            <a:avLst/>
          </a:prstGeom>
        </p:spPr>
        <p:txBody>
          <a:bodyPr/>
          <a:lstStyle/>
          <a:p>
            <a:fld id="{726B13DB-4532-764F-BE73-04F57432B0A3}" type="datetimeFigureOut">
              <a:rPr lang="en-US" smtClean="0"/>
              <a:t>5/3/2026</a:t>
            </a:fld>
            <a:endParaRPr lang="en-US"/>
          </a:p>
        </p:txBody>
      </p:sp>
      <p:sp>
        <p:nvSpPr>
          <p:cNvPr id="5" name="Footer Placeholder 4">
            <a:extLst>
              <a:ext uri="{FF2B5EF4-FFF2-40B4-BE49-F238E27FC236}">
                <a16:creationId xmlns:a16="http://schemas.microsoft.com/office/drawing/2014/main" id="{72BCAA0D-AF28-5317-C118-CFC92BBA72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AF290A2-9ED0-030A-719E-BD14C8142D3A}"/>
              </a:ext>
            </a:extLst>
          </p:cNvPr>
          <p:cNvSpPr>
            <a:spLocks noGrp="1"/>
          </p:cNvSpPr>
          <p:nvPr>
            <p:ph type="sldNum" sz="quarter" idx="12"/>
          </p:nvPr>
        </p:nvSpPr>
        <p:spPr>
          <a:xfrm>
            <a:off x="8610600" y="6356350"/>
            <a:ext cx="2743200" cy="365125"/>
          </a:xfrm>
          <a:prstGeom prst="rect">
            <a:avLst/>
          </a:prstGeom>
        </p:spPr>
        <p:txBody>
          <a:bodyPr/>
          <a:lstStyle/>
          <a:p>
            <a:fld id="{6CB4EAE4-5744-CD45-9391-A4F4F46FC946}" type="slidenum">
              <a:rPr lang="en-US" smtClean="0"/>
              <a:t>‹#›</a:t>
            </a:fld>
            <a:endParaRPr lang="en-US"/>
          </a:p>
        </p:txBody>
      </p:sp>
    </p:spTree>
    <p:extLst>
      <p:ext uri="{BB962C8B-B14F-4D97-AF65-F5344CB8AC3E}">
        <p14:creationId xmlns:p14="http://schemas.microsoft.com/office/powerpoint/2010/main" val="6248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2F22F-BB9D-B9AD-3BA7-07B8F1D03370}"/>
              </a:ext>
            </a:extLst>
          </p:cNvPr>
          <p:cNvSpPr>
            <a:spLocks noGrp="1"/>
          </p:cNvSpPr>
          <p:nvPr>
            <p:ph type="title"/>
          </p:nvPr>
        </p:nvSpPr>
        <p:spPr>
          <a:xfrm>
            <a:off x="241853" y="1299403"/>
            <a:ext cx="10515600" cy="1045555"/>
          </a:xfrm>
          <a:prstGeom prst="rect">
            <a:avLst/>
          </a:prstGeom>
        </p:spPr>
        <p:txBody>
          <a:bodyPr/>
          <a:lstStyle>
            <a:lvl1pPr>
              <a:defRPr>
                <a:latin typeface="Montserrat Medium" pitchFamily="2" charset="77"/>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3E84DC8-90B4-33E7-A8AB-5CC310612362}"/>
              </a:ext>
            </a:extLst>
          </p:cNvPr>
          <p:cNvSpPr>
            <a:spLocks noGrp="1"/>
          </p:cNvSpPr>
          <p:nvPr>
            <p:ph sz="half" idx="1" hasCustomPrompt="1"/>
          </p:nvPr>
        </p:nvSpPr>
        <p:spPr>
          <a:xfrm>
            <a:off x="241853" y="2759903"/>
            <a:ext cx="5181600" cy="3432175"/>
          </a:xfrm>
          <a:prstGeom prst="rect">
            <a:avLst/>
          </a:prstGeom>
        </p:spPr>
        <p:txBody>
          <a:bodyPr/>
          <a:lstStyle>
            <a:lvl1pPr>
              <a:defRPr>
                <a:latin typeface="Montserrat Medium" pitchFamily="2" charset="77"/>
              </a:defRPr>
            </a:lvl1pPr>
            <a:lvl2pPr>
              <a:defRPr>
                <a:latin typeface="Montserrat Medium" pitchFamily="2" charset="77"/>
              </a:defRPr>
            </a:lvl2pPr>
            <a:lvl3pPr>
              <a:defRPr>
                <a:latin typeface="Montserrat Medium" pitchFamily="2" charset="77"/>
              </a:defRPr>
            </a:lvl3pPr>
            <a:lvl4pPr>
              <a:defRPr>
                <a:latin typeface="Montserrat Medium" pitchFamily="2" charset="77"/>
              </a:defRPr>
            </a:lvl4pPr>
            <a:lvl5pPr>
              <a:defRPr>
                <a:latin typeface="Montserrat Medium" pitchFamily="2" charset="77"/>
              </a:defRPr>
            </a:lvl5pPr>
          </a:lstStyle>
          <a:p>
            <a:pPr lvl="0"/>
            <a:r>
              <a:rPr lang="en-GB"/>
              <a:t>Click to edit Master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FF42AC8-9C52-0568-C225-DAA3B963E642}"/>
              </a:ext>
            </a:extLst>
          </p:cNvPr>
          <p:cNvSpPr>
            <a:spLocks noGrp="1"/>
          </p:cNvSpPr>
          <p:nvPr>
            <p:ph sz="half" idx="2" hasCustomPrompt="1"/>
          </p:nvPr>
        </p:nvSpPr>
        <p:spPr>
          <a:xfrm>
            <a:off x="5575853" y="2759903"/>
            <a:ext cx="5181600" cy="3432175"/>
          </a:xfrm>
          <a:prstGeom prst="rect">
            <a:avLst/>
          </a:prstGeom>
        </p:spPr>
        <p:txBody>
          <a:bodyPr/>
          <a:lstStyle>
            <a:lvl1pPr>
              <a:defRPr>
                <a:latin typeface="Montserrat Medium" pitchFamily="2" charset="77"/>
              </a:defRPr>
            </a:lvl1pPr>
            <a:lvl2pPr>
              <a:defRPr>
                <a:latin typeface="Montserrat Medium" pitchFamily="2" charset="77"/>
              </a:defRPr>
            </a:lvl2pPr>
            <a:lvl3pPr>
              <a:defRPr>
                <a:latin typeface="Montserrat Medium" pitchFamily="2" charset="77"/>
              </a:defRPr>
            </a:lvl3pPr>
            <a:lvl4pPr>
              <a:defRPr>
                <a:latin typeface="Montserrat Medium" pitchFamily="2" charset="77"/>
              </a:defRPr>
            </a:lvl4pPr>
            <a:lvl5pPr>
              <a:defRPr>
                <a:latin typeface="Montserrat Medium" pitchFamily="2" charset="77"/>
              </a:defRPr>
            </a:lvl5pPr>
          </a:lstStyle>
          <a:p>
            <a:pPr lvl="0"/>
            <a:r>
              <a:rPr lang="en-GB"/>
              <a:t>Click to edit Master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F64B605-8BB6-ACEC-ED4F-8A1DB35E2A45}"/>
              </a:ext>
            </a:extLst>
          </p:cNvPr>
          <p:cNvSpPr>
            <a:spLocks noGrp="1"/>
          </p:cNvSpPr>
          <p:nvPr>
            <p:ph type="dt" sz="half" idx="10"/>
          </p:nvPr>
        </p:nvSpPr>
        <p:spPr>
          <a:xfrm>
            <a:off x="838200" y="6356350"/>
            <a:ext cx="2743200" cy="365125"/>
          </a:xfrm>
          <a:prstGeom prst="rect">
            <a:avLst/>
          </a:prstGeom>
        </p:spPr>
        <p:txBody>
          <a:bodyPr/>
          <a:lstStyle/>
          <a:p>
            <a:fld id="{726B13DB-4532-764F-BE73-04F57432B0A3}" type="datetimeFigureOut">
              <a:rPr lang="en-US" smtClean="0"/>
              <a:t>5/3/2026</a:t>
            </a:fld>
            <a:endParaRPr lang="en-US"/>
          </a:p>
        </p:txBody>
      </p:sp>
      <p:sp>
        <p:nvSpPr>
          <p:cNvPr id="6" name="Footer Placeholder 5">
            <a:extLst>
              <a:ext uri="{FF2B5EF4-FFF2-40B4-BE49-F238E27FC236}">
                <a16:creationId xmlns:a16="http://schemas.microsoft.com/office/drawing/2014/main" id="{92284C9C-CE42-CC5D-15F3-01BC4E725C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7DB4DB-F8D8-2863-564D-0CB01F599E80}"/>
              </a:ext>
            </a:extLst>
          </p:cNvPr>
          <p:cNvSpPr>
            <a:spLocks noGrp="1"/>
          </p:cNvSpPr>
          <p:nvPr>
            <p:ph type="sldNum" sz="quarter" idx="12"/>
          </p:nvPr>
        </p:nvSpPr>
        <p:spPr>
          <a:xfrm>
            <a:off x="8610600" y="6356350"/>
            <a:ext cx="2743200" cy="365125"/>
          </a:xfrm>
          <a:prstGeom prst="rect">
            <a:avLst/>
          </a:prstGeom>
        </p:spPr>
        <p:txBody>
          <a:bodyPr/>
          <a:lstStyle/>
          <a:p>
            <a:fld id="{6CB4EAE4-5744-CD45-9391-A4F4F46FC946}" type="slidenum">
              <a:rPr lang="en-US" smtClean="0"/>
              <a:t>‹#›</a:t>
            </a:fld>
            <a:endParaRPr lang="en-US"/>
          </a:p>
        </p:txBody>
      </p:sp>
    </p:spTree>
    <p:extLst>
      <p:ext uri="{BB962C8B-B14F-4D97-AF65-F5344CB8AC3E}">
        <p14:creationId xmlns:p14="http://schemas.microsoft.com/office/powerpoint/2010/main" val="4067752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58BC0-BB2C-6BB9-1CE5-58F3F540AF1D}"/>
              </a:ext>
            </a:extLst>
          </p:cNvPr>
          <p:cNvSpPr>
            <a:spLocks noGrp="1"/>
          </p:cNvSpPr>
          <p:nvPr>
            <p:ph type="title"/>
          </p:nvPr>
        </p:nvSpPr>
        <p:spPr>
          <a:xfrm>
            <a:off x="251245" y="1278961"/>
            <a:ext cx="10515600" cy="1205057"/>
          </a:xfrm>
          <a:prstGeom prst="rect">
            <a:avLst/>
          </a:prstGeom>
        </p:spPr>
        <p:txBody>
          <a:bodyPr/>
          <a:lstStyle>
            <a:lvl1pPr>
              <a:defRPr>
                <a:latin typeface="Montserrat Medium" pitchFamily="2" charset="77"/>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71FA249-1208-C315-577B-69C75FDE4E5D}"/>
              </a:ext>
            </a:extLst>
          </p:cNvPr>
          <p:cNvSpPr>
            <a:spLocks noGrp="1"/>
          </p:cNvSpPr>
          <p:nvPr>
            <p:ph type="body" idx="1"/>
          </p:nvPr>
        </p:nvSpPr>
        <p:spPr>
          <a:xfrm>
            <a:off x="251245" y="1811337"/>
            <a:ext cx="5157787" cy="749011"/>
          </a:xfrm>
          <a:prstGeom prst="rect">
            <a:avLst/>
          </a:prstGeom>
        </p:spPr>
        <p:txBody>
          <a:bodyPr anchor="b"/>
          <a:lstStyle>
            <a:lvl1pPr marL="0" indent="0">
              <a:buNone/>
              <a:defRPr sz="2400" b="1">
                <a:latin typeface="Montserrat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90ABF69-7C97-48F7-C5C3-8984CCE8B162}"/>
              </a:ext>
            </a:extLst>
          </p:cNvPr>
          <p:cNvSpPr>
            <a:spLocks noGrp="1"/>
          </p:cNvSpPr>
          <p:nvPr>
            <p:ph sz="half" idx="2" hasCustomPrompt="1"/>
          </p:nvPr>
        </p:nvSpPr>
        <p:spPr>
          <a:xfrm>
            <a:off x="251245" y="2765280"/>
            <a:ext cx="5157787" cy="3349625"/>
          </a:xfrm>
          <a:prstGeom prst="rect">
            <a:avLst/>
          </a:prstGeom>
        </p:spPr>
        <p:txBody>
          <a:bodyPr/>
          <a:lstStyle>
            <a:lvl1pPr>
              <a:defRPr>
                <a:latin typeface="Montserrat Medium" pitchFamily="2" charset="77"/>
              </a:defRPr>
            </a:lvl1pPr>
            <a:lvl2pPr>
              <a:defRPr>
                <a:latin typeface="Montserrat Medium" pitchFamily="2" charset="77"/>
              </a:defRPr>
            </a:lvl2pPr>
            <a:lvl3pPr>
              <a:defRPr>
                <a:latin typeface="Montserrat Medium" pitchFamily="2" charset="77"/>
              </a:defRPr>
            </a:lvl3pPr>
            <a:lvl4pPr>
              <a:defRPr>
                <a:latin typeface="Montserrat Medium" pitchFamily="2" charset="77"/>
              </a:defRPr>
            </a:lvl4pPr>
            <a:lvl5pPr>
              <a:defRPr>
                <a:latin typeface="Montserrat Medium" pitchFamily="2" charset="77"/>
              </a:defRPr>
            </a:lvl5pPr>
          </a:lstStyle>
          <a:p>
            <a:pPr lvl="0"/>
            <a:r>
              <a:rPr lang="en-GB"/>
              <a:t>Click to edit Master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C8586CA-565B-D585-5BA6-A208AEEDBCCB}"/>
              </a:ext>
            </a:extLst>
          </p:cNvPr>
          <p:cNvSpPr>
            <a:spLocks noGrp="1"/>
          </p:cNvSpPr>
          <p:nvPr>
            <p:ph type="body" sz="quarter" idx="3"/>
          </p:nvPr>
        </p:nvSpPr>
        <p:spPr>
          <a:xfrm>
            <a:off x="5583657" y="1811337"/>
            <a:ext cx="5183188" cy="749011"/>
          </a:xfrm>
          <a:prstGeom prst="rect">
            <a:avLst/>
          </a:prstGeom>
        </p:spPr>
        <p:txBody>
          <a:bodyPr anchor="b"/>
          <a:lstStyle>
            <a:lvl1pPr marL="0" indent="0">
              <a:buNone/>
              <a:defRPr sz="2400" b="1">
                <a:latin typeface="Montserrat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0FACAFF-6698-2DAD-7031-31F64238F03D}"/>
              </a:ext>
            </a:extLst>
          </p:cNvPr>
          <p:cNvSpPr>
            <a:spLocks noGrp="1"/>
          </p:cNvSpPr>
          <p:nvPr>
            <p:ph sz="quarter" idx="4" hasCustomPrompt="1"/>
          </p:nvPr>
        </p:nvSpPr>
        <p:spPr>
          <a:xfrm>
            <a:off x="5583657" y="2765280"/>
            <a:ext cx="5183188" cy="3349625"/>
          </a:xfrm>
          <a:prstGeom prst="rect">
            <a:avLst/>
          </a:prstGeom>
        </p:spPr>
        <p:txBody>
          <a:bodyPr/>
          <a:lstStyle>
            <a:lvl1pPr>
              <a:defRPr>
                <a:latin typeface="Montserrat Medium" pitchFamily="2" charset="77"/>
              </a:defRPr>
            </a:lvl1pPr>
            <a:lvl2pPr>
              <a:defRPr>
                <a:latin typeface="Montserrat Medium" pitchFamily="2" charset="77"/>
              </a:defRPr>
            </a:lvl2pPr>
            <a:lvl3pPr>
              <a:defRPr>
                <a:latin typeface="Montserrat Medium" pitchFamily="2" charset="77"/>
              </a:defRPr>
            </a:lvl3pPr>
            <a:lvl4pPr>
              <a:defRPr>
                <a:latin typeface="Montserrat Medium" pitchFamily="2" charset="77"/>
              </a:defRPr>
            </a:lvl4pPr>
            <a:lvl5pPr>
              <a:defRPr>
                <a:latin typeface="Montserrat Medium" pitchFamily="2" charset="77"/>
              </a:defRPr>
            </a:lvl5pPr>
          </a:lstStyle>
          <a:p>
            <a:pPr lvl="0"/>
            <a:r>
              <a:rPr lang="en-GB"/>
              <a:t>Click to edit Master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2B413BC-DC0A-7BAC-4F78-3003E5F92F4E}"/>
              </a:ext>
            </a:extLst>
          </p:cNvPr>
          <p:cNvSpPr>
            <a:spLocks noGrp="1"/>
          </p:cNvSpPr>
          <p:nvPr>
            <p:ph type="dt" sz="half" idx="10"/>
          </p:nvPr>
        </p:nvSpPr>
        <p:spPr>
          <a:xfrm>
            <a:off x="430695" y="6442519"/>
            <a:ext cx="2743200" cy="331932"/>
          </a:xfrm>
          <a:prstGeom prst="rect">
            <a:avLst/>
          </a:prstGeom>
        </p:spPr>
        <p:txBody>
          <a:bodyPr/>
          <a:lstStyle/>
          <a:p>
            <a:fld id="{726B13DB-4532-764F-BE73-04F57432B0A3}" type="datetimeFigureOut">
              <a:rPr lang="en-US" smtClean="0"/>
              <a:t>5/3/2026</a:t>
            </a:fld>
            <a:endParaRPr lang="en-US"/>
          </a:p>
        </p:txBody>
      </p:sp>
      <p:sp>
        <p:nvSpPr>
          <p:cNvPr id="8" name="Footer Placeholder 7">
            <a:extLst>
              <a:ext uri="{FF2B5EF4-FFF2-40B4-BE49-F238E27FC236}">
                <a16:creationId xmlns:a16="http://schemas.microsoft.com/office/drawing/2014/main" id="{AD5E1C63-76A3-AD6E-50DB-2EB74D3D6417}"/>
              </a:ext>
            </a:extLst>
          </p:cNvPr>
          <p:cNvSpPr>
            <a:spLocks noGrp="1"/>
          </p:cNvSpPr>
          <p:nvPr>
            <p:ph type="ftr" sz="quarter" idx="11"/>
          </p:nvPr>
        </p:nvSpPr>
        <p:spPr>
          <a:xfrm>
            <a:off x="3631095" y="6442519"/>
            <a:ext cx="4114800" cy="3319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E9F5540-1B95-00B8-CF4E-E88F19607F60}"/>
              </a:ext>
            </a:extLst>
          </p:cNvPr>
          <p:cNvSpPr>
            <a:spLocks noGrp="1"/>
          </p:cNvSpPr>
          <p:nvPr>
            <p:ph type="sldNum" sz="quarter" idx="12"/>
          </p:nvPr>
        </p:nvSpPr>
        <p:spPr>
          <a:xfrm>
            <a:off x="8203095" y="6442519"/>
            <a:ext cx="2743200" cy="331932"/>
          </a:xfrm>
          <a:prstGeom prst="rect">
            <a:avLst/>
          </a:prstGeom>
        </p:spPr>
        <p:txBody>
          <a:bodyPr/>
          <a:lstStyle/>
          <a:p>
            <a:fld id="{6CB4EAE4-5744-CD45-9391-A4F4F46FC946}" type="slidenum">
              <a:rPr lang="en-US" smtClean="0"/>
              <a:t>‹#›</a:t>
            </a:fld>
            <a:endParaRPr lang="en-US"/>
          </a:p>
        </p:txBody>
      </p:sp>
    </p:spTree>
    <p:extLst>
      <p:ext uri="{BB962C8B-B14F-4D97-AF65-F5344CB8AC3E}">
        <p14:creationId xmlns:p14="http://schemas.microsoft.com/office/powerpoint/2010/main" val="4224595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537AB-AA72-069E-AA5C-A8F8003BC231}"/>
              </a:ext>
            </a:extLst>
          </p:cNvPr>
          <p:cNvSpPr>
            <a:spLocks noGrp="1"/>
          </p:cNvSpPr>
          <p:nvPr>
            <p:ph type="title"/>
          </p:nvPr>
        </p:nvSpPr>
        <p:spPr>
          <a:xfrm>
            <a:off x="265250" y="1271346"/>
            <a:ext cx="10515600" cy="1325563"/>
          </a:xfrm>
          <a:prstGeom prst="rect">
            <a:avLst/>
          </a:prstGeom>
        </p:spPr>
        <p:txBody>
          <a:bodyPr/>
          <a:lstStyle>
            <a:lvl1pPr>
              <a:defRPr>
                <a:latin typeface="Montserrat Medium" pitchFamily="2" charset="77"/>
              </a:defRPr>
            </a:lvl1pPr>
          </a:lstStyle>
          <a:p>
            <a:r>
              <a:rPr lang="en-GB"/>
              <a:t>Click to edit Master title style</a:t>
            </a:r>
            <a:endParaRPr lang="en-US"/>
          </a:p>
        </p:txBody>
      </p:sp>
      <p:sp>
        <p:nvSpPr>
          <p:cNvPr id="3" name="Date Placeholder 2">
            <a:extLst>
              <a:ext uri="{FF2B5EF4-FFF2-40B4-BE49-F238E27FC236}">
                <a16:creationId xmlns:a16="http://schemas.microsoft.com/office/drawing/2014/main" id="{92039545-D1C5-C699-DF3B-A129E3E75242}"/>
              </a:ext>
            </a:extLst>
          </p:cNvPr>
          <p:cNvSpPr>
            <a:spLocks noGrp="1"/>
          </p:cNvSpPr>
          <p:nvPr>
            <p:ph type="dt" sz="half" idx="10"/>
          </p:nvPr>
        </p:nvSpPr>
        <p:spPr>
          <a:xfrm>
            <a:off x="838200" y="6356350"/>
            <a:ext cx="2743200" cy="365125"/>
          </a:xfrm>
          <a:prstGeom prst="rect">
            <a:avLst/>
          </a:prstGeom>
        </p:spPr>
        <p:txBody>
          <a:bodyPr/>
          <a:lstStyle/>
          <a:p>
            <a:fld id="{726B13DB-4532-764F-BE73-04F57432B0A3}" type="datetimeFigureOut">
              <a:rPr lang="en-US" smtClean="0"/>
              <a:t>5/3/2026</a:t>
            </a:fld>
            <a:endParaRPr lang="en-US"/>
          </a:p>
        </p:txBody>
      </p:sp>
      <p:sp>
        <p:nvSpPr>
          <p:cNvPr id="4" name="Footer Placeholder 3">
            <a:extLst>
              <a:ext uri="{FF2B5EF4-FFF2-40B4-BE49-F238E27FC236}">
                <a16:creationId xmlns:a16="http://schemas.microsoft.com/office/drawing/2014/main" id="{58841947-5B0C-4D47-7BD2-2EBE26170D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206666D-8069-7A22-39DC-5C9F191F4CB1}"/>
              </a:ext>
            </a:extLst>
          </p:cNvPr>
          <p:cNvSpPr>
            <a:spLocks noGrp="1"/>
          </p:cNvSpPr>
          <p:nvPr>
            <p:ph type="sldNum" sz="quarter" idx="12"/>
          </p:nvPr>
        </p:nvSpPr>
        <p:spPr>
          <a:xfrm>
            <a:off x="8610600" y="6356350"/>
            <a:ext cx="2743200" cy="365125"/>
          </a:xfrm>
          <a:prstGeom prst="rect">
            <a:avLst/>
          </a:prstGeom>
        </p:spPr>
        <p:txBody>
          <a:bodyPr/>
          <a:lstStyle/>
          <a:p>
            <a:fld id="{6CB4EAE4-5744-CD45-9391-A4F4F46FC946}" type="slidenum">
              <a:rPr lang="en-US" smtClean="0"/>
              <a:t>‹#›</a:t>
            </a:fld>
            <a:endParaRPr lang="en-US"/>
          </a:p>
        </p:txBody>
      </p:sp>
    </p:spTree>
    <p:extLst>
      <p:ext uri="{BB962C8B-B14F-4D97-AF65-F5344CB8AC3E}">
        <p14:creationId xmlns:p14="http://schemas.microsoft.com/office/powerpoint/2010/main" val="2111579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889B-22E5-3EDB-A9F3-80879313147F}"/>
              </a:ext>
            </a:extLst>
          </p:cNvPr>
          <p:cNvSpPr>
            <a:spLocks noGrp="1"/>
          </p:cNvSpPr>
          <p:nvPr>
            <p:ph type="title"/>
          </p:nvPr>
        </p:nvSpPr>
        <p:spPr>
          <a:xfrm>
            <a:off x="352771" y="613878"/>
            <a:ext cx="3932237" cy="1600200"/>
          </a:xfrm>
          <a:prstGeom prst="rect">
            <a:avLst/>
          </a:prstGeom>
        </p:spPr>
        <p:txBody>
          <a:bodyPr anchor="b"/>
          <a:lstStyle>
            <a:lvl1pPr>
              <a:defRPr sz="3200">
                <a:latin typeface="Montserrat Medium" pitchFamily="2" charset="77"/>
              </a:defRPr>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F51D8AB-F551-8818-1839-D00515436A58}"/>
              </a:ext>
            </a:extLst>
          </p:cNvPr>
          <p:cNvSpPr>
            <a:spLocks noGrp="1"/>
          </p:cNvSpPr>
          <p:nvPr>
            <p:ph type="pic" idx="1"/>
          </p:nvPr>
        </p:nvSpPr>
        <p:spPr>
          <a:xfrm>
            <a:off x="4696170" y="1401288"/>
            <a:ext cx="6906021" cy="434352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DB2439-6ADF-3054-6F5E-46D930F8F694}"/>
              </a:ext>
            </a:extLst>
          </p:cNvPr>
          <p:cNvSpPr>
            <a:spLocks noGrp="1"/>
          </p:cNvSpPr>
          <p:nvPr>
            <p:ph type="body" sz="half" idx="2"/>
          </p:nvPr>
        </p:nvSpPr>
        <p:spPr>
          <a:xfrm>
            <a:off x="306734" y="2303531"/>
            <a:ext cx="3932237" cy="2902226"/>
          </a:xfrm>
          <a:prstGeom prst="rect">
            <a:avLst/>
          </a:prstGeom>
        </p:spPr>
        <p:txBody>
          <a:bodyPr/>
          <a:lstStyle>
            <a:lvl1pPr marL="0" indent="0">
              <a:buNone/>
              <a:defRPr sz="1600">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46D9796-DCA8-30CC-67BC-900198BC41A7}"/>
              </a:ext>
            </a:extLst>
          </p:cNvPr>
          <p:cNvSpPr>
            <a:spLocks noGrp="1"/>
          </p:cNvSpPr>
          <p:nvPr>
            <p:ph type="dt" sz="half" idx="10"/>
          </p:nvPr>
        </p:nvSpPr>
        <p:spPr>
          <a:xfrm>
            <a:off x="838200" y="6356350"/>
            <a:ext cx="2743200" cy="365125"/>
          </a:xfrm>
          <a:prstGeom prst="rect">
            <a:avLst/>
          </a:prstGeom>
        </p:spPr>
        <p:txBody>
          <a:bodyPr/>
          <a:lstStyle/>
          <a:p>
            <a:fld id="{726B13DB-4532-764F-BE73-04F57432B0A3}" type="datetimeFigureOut">
              <a:rPr lang="en-US" smtClean="0"/>
              <a:t>5/3/2026</a:t>
            </a:fld>
            <a:endParaRPr lang="en-US"/>
          </a:p>
        </p:txBody>
      </p:sp>
      <p:sp>
        <p:nvSpPr>
          <p:cNvPr id="6" name="Footer Placeholder 5">
            <a:extLst>
              <a:ext uri="{FF2B5EF4-FFF2-40B4-BE49-F238E27FC236}">
                <a16:creationId xmlns:a16="http://schemas.microsoft.com/office/drawing/2014/main" id="{61FB2C1D-E8B3-BB4D-22D2-27184C8F6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547DD16-FA91-B131-AB15-9CFA5A879B99}"/>
              </a:ext>
            </a:extLst>
          </p:cNvPr>
          <p:cNvSpPr>
            <a:spLocks noGrp="1"/>
          </p:cNvSpPr>
          <p:nvPr>
            <p:ph type="sldNum" sz="quarter" idx="12"/>
          </p:nvPr>
        </p:nvSpPr>
        <p:spPr>
          <a:xfrm>
            <a:off x="8610600" y="6356350"/>
            <a:ext cx="2743200" cy="365125"/>
          </a:xfrm>
          <a:prstGeom prst="rect">
            <a:avLst/>
          </a:prstGeom>
        </p:spPr>
        <p:txBody>
          <a:bodyPr/>
          <a:lstStyle/>
          <a:p>
            <a:fld id="{6CB4EAE4-5744-CD45-9391-A4F4F46FC946}" type="slidenum">
              <a:rPr lang="en-US" smtClean="0"/>
              <a:t>‹#›</a:t>
            </a:fld>
            <a:endParaRPr lang="en-US"/>
          </a:p>
        </p:txBody>
      </p:sp>
    </p:spTree>
    <p:extLst>
      <p:ext uri="{BB962C8B-B14F-4D97-AF65-F5344CB8AC3E}">
        <p14:creationId xmlns:p14="http://schemas.microsoft.com/office/powerpoint/2010/main" val="1216287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69249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10BABE-5E7C-8CCE-01E7-43D332F30764}"/>
              </a:ext>
            </a:extLst>
          </p:cNvPr>
          <p:cNvPicPr>
            <a:picLocks noChangeAspect="1"/>
          </p:cNvPicPr>
          <p:nvPr userDrawn="1"/>
        </p:nvPicPr>
        <p:blipFill>
          <a:blip r:embed="rId2"/>
          <a:srcRect/>
          <a:stretch/>
        </p:blipFill>
        <p:spPr>
          <a:xfrm>
            <a:off x="0" y="0"/>
            <a:ext cx="12192000" cy="6858000"/>
          </a:xfrm>
          <a:prstGeom prst="rect">
            <a:avLst/>
          </a:prstGeom>
        </p:spPr>
      </p:pic>
      <p:sp>
        <p:nvSpPr>
          <p:cNvPr id="5" name="Content Placeholder 9">
            <a:extLst>
              <a:ext uri="{FF2B5EF4-FFF2-40B4-BE49-F238E27FC236}">
                <a16:creationId xmlns:a16="http://schemas.microsoft.com/office/drawing/2014/main" id="{0E889AAF-C671-AB57-F793-260179F274B1}"/>
              </a:ext>
            </a:extLst>
          </p:cNvPr>
          <p:cNvSpPr>
            <a:spLocks noGrp="1"/>
          </p:cNvSpPr>
          <p:nvPr>
            <p:ph sz="quarter" idx="10" hasCustomPrompt="1"/>
          </p:nvPr>
        </p:nvSpPr>
        <p:spPr>
          <a:xfrm>
            <a:off x="457200" y="1526239"/>
            <a:ext cx="10724606" cy="642195"/>
          </a:xfrm>
          <a:prstGeom prst="rect">
            <a:avLst/>
          </a:prstGeom>
        </p:spPr>
        <p:txBody>
          <a:bodyPr/>
          <a:lstStyle>
            <a:lvl1pPr marL="0" indent="0">
              <a:buNone/>
              <a:defRPr sz="4800">
                <a:latin typeface="Montserrat" pitchFamily="2" charset="77"/>
              </a:defRPr>
            </a:lvl1pPr>
          </a:lstStyle>
          <a:p>
            <a:pPr lvl="0"/>
            <a:r>
              <a:rPr lang="en-US"/>
              <a:t>PRESENTATION TITLE</a:t>
            </a:r>
          </a:p>
        </p:txBody>
      </p:sp>
      <p:sp>
        <p:nvSpPr>
          <p:cNvPr id="6" name="Content Placeholder 9">
            <a:extLst>
              <a:ext uri="{FF2B5EF4-FFF2-40B4-BE49-F238E27FC236}">
                <a16:creationId xmlns:a16="http://schemas.microsoft.com/office/drawing/2014/main" id="{A83797F8-AAFF-F7C7-77C0-43BCB0A804C5}"/>
              </a:ext>
            </a:extLst>
          </p:cNvPr>
          <p:cNvSpPr>
            <a:spLocks noGrp="1"/>
          </p:cNvSpPr>
          <p:nvPr>
            <p:ph sz="quarter" idx="11" hasCustomPrompt="1"/>
          </p:nvPr>
        </p:nvSpPr>
        <p:spPr>
          <a:xfrm>
            <a:off x="457200" y="2545143"/>
            <a:ext cx="10724606" cy="642195"/>
          </a:xfrm>
          <a:prstGeom prst="rect">
            <a:avLst/>
          </a:prstGeom>
        </p:spPr>
        <p:txBody>
          <a:bodyPr/>
          <a:lstStyle>
            <a:lvl1pPr marL="0" indent="0">
              <a:buNone/>
              <a:defRPr sz="2200">
                <a:latin typeface="Montserrat" pitchFamily="2" charset="77"/>
              </a:defRPr>
            </a:lvl1pPr>
          </a:lstStyle>
          <a:p>
            <a:pPr lvl="0"/>
            <a:r>
              <a:rPr lang="en-US"/>
              <a:t>SUBTITLE</a:t>
            </a:r>
          </a:p>
        </p:txBody>
      </p:sp>
    </p:spTree>
    <p:extLst>
      <p:ext uri="{BB962C8B-B14F-4D97-AF65-F5344CB8AC3E}">
        <p14:creationId xmlns:p14="http://schemas.microsoft.com/office/powerpoint/2010/main" val="174753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bird standing on a green field&#10;&#10;Description automatically generated">
            <a:extLst>
              <a:ext uri="{FF2B5EF4-FFF2-40B4-BE49-F238E27FC236}">
                <a16:creationId xmlns:a16="http://schemas.microsoft.com/office/drawing/2014/main" id="{A1DB3B32-38A6-A23F-6F3D-BBE0C89DA16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Content Placeholder 9">
            <a:extLst>
              <a:ext uri="{FF2B5EF4-FFF2-40B4-BE49-F238E27FC236}">
                <a16:creationId xmlns:a16="http://schemas.microsoft.com/office/drawing/2014/main" id="{5F68EF70-C1A5-B42C-84F3-A741298488EB}"/>
              </a:ext>
            </a:extLst>
          </p:cNvPr>
          <p:cNvSpPr>
            <a:spLocks noGrp="1"/>
          </p:cNvSpPr>
          <p:nvPr>
            <p:ph sz="quarter" idx="10" hasCustomPrompt="1"/>
          </p:nvPr>
        </p:nvSpPr>
        <p:spPr>
          <a:xfrm>
            <a:off x="457200" y="1526239"/>
            <a:ext cx="10724606" cy="642195"/>
          </a:xfrm>
          <a:prstGeom prst="rect">
            <a:avLst/>
          </a:prstGeom>
        </p:spPr>
        <p:txBody>
          <a:bodyPr/>
          <a:lstStyle>
            <a:lvl1pPr marL="0" indent="0">
              <a:buNone/>
              <a:defRPr sz="4800">
                <a:latin typeface="Montserrat Medium" pitchFamily="2" charset="77"/>
              </a:defRPr>
            </a:lvl1pPr>
          </a:lstStyle>
          <a:p>
            <a:r>
              <a:rPr lang="en-GB">
                <a:effectLst/>
                <a:latin typeface="Helvetica" pitchFamily="2" charset="0"/>
              </a:rPr>
              <a:t>SECTION TITLE</a:t>
            </a:r>
          </a:p>
        </p:txBody>
      </p:sp>
      <p:sp>
        <p:nvSpPr>
          <p:cNvPr id="6" name="Content Placeholder 9">
            <a:extLst>
              <a:ext uri="{FF2B5EF4-FFF2-40B4-BE49-F238E27FC236}">
                <a16:creationId xmlns:a16="http://schemas.microsoft.com/office/drawing/2014/main" id="{0670E52A-A3B0-F2A0-4AEA-EC4B18647BA1}"/>
              </a:ext>
            </a:extLst>
          </p:cNvPr>
          <p:cNvSpPr>
            <a:spLocks noGrp="1"/>
          </p:cNvSpPr>
          <p:nvPr>
            <p:ph sz="quarter" idx="11" hasCustomPrompt="1"/>
          </p:nvPr>
        </p:nvSpPr>
        <p:spPr>
          <a:xfrm>
            <a:off x="457200" y="2545143"/>
            <a:ext cx="10724606" cy="642195"/>
          </a:xfrm>
          <a:prstGeom prst="rect">
            <a:avLst/>
          </a:prstGeom>
        </p:spPr>
        <p:txBody>
          <a:bodyPr/>
          <a:lstStyle>
            <a:lvl1pPr marL="0" indent="0">
              <a:buNone/>
              <a:defRPr sz="2200">
                <a:latin typeface="Montserrat" pitchFamily="2" charset="77"/>
              </a:defRPr>
            </a:lvl1pPr>
          </a:lstStyle>
          <a:p>
            <a:pPr lvl="0"/>
            <a:r>
              <a:rPr lang="en-US"/>
              <a:t>SUBTITLE</a:t>
            </a:r>
          </a:p>
        </p:txBody>
      </p:sp>
    </p:spTree>
    <p:extLst>
      <p:ext uri="{BB962C8B-B14F-4D97-AF65-F5344CB8AC3E}">
        <p14:creationId xmlns:p14="http://schemas.microsoft.com/office/powerpoint/2010/main" val="327947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7980DC39-933D-7FE5-CD60-8BC81C0D2D4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4157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7980DC39-933D-7FE5-CD60-8BC81C0D2D4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E0CB6BA-3F12-924D-D4DC-4B1FACDFF70C}"/>
              </a:ext>
            </a:extLst>
          </p:cNvPr>
          <p:cNvSpPr>
            <a:spLocks noGrp="1"/>
          </p:cNvSpPr>
          <p:nvPr>
            <p:ph type="title"/>
          </p:nvPr>
        </p:nvSpPr>
        <p:spPr>
          <a:xfrm>
            <a:off x="412405" y="1152939"/>
            <a:ext cx="3932237" cy="1156880"/>
          </a:xfrm>
          <a:prstGeom prst="rect">
            <a:avLst/>
          </a:prstGeom>
        </p:spPr>
        <p:txBody>
          <a:bodyPr anchor="b"/>
          <a:lstStyle>
            <a:lvl1pPr>
              <a:defRPr sz="3200">
                <a:latin typeface="Montserrat Medium" pitchFamily="2" charset="77"/>
              </a:defRPr>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65E25FD-85ED-AB26-F39D-026469698C3D}"/>
              </a:ext>
            </a:extLst>
          </p:cNvPr>
          <p:cNvSpPr>
            <a:spLocks noGrp="1"/>
          </p:cNvSpPr>
          <p:nvPr>
            <p:ph type="pic" idx="1"/>
          </p:nvPr>
        </p:nvSpPr>
        <p:spPr>
          <a:xfrm>
            <a:off x="4755805" y="2345536"/>
            <a:ext cx="6172200" cy="352343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a:extLst>
              <a:ext uri="{FF2B5EF4-FFF2-40B4-BE49-F238E27FC236}">
                <a16:creationId xmlns:a16="http://schemas.microsoft.com/office/drawing/2014/main" id="{718A2D82-2F40-5806-12E4-BE8D31833F4D}"/>
              </a:ext>
            </a:extLst>
          </p:cNvPr>
          <p:cNvSpPr>
            <a:spLocks noGrp="1"/>
          </p:cNvSpPr>
          <p:nvPr>
            <p:ph type="body" sz="half" idx="2"/>
          </p:nvPr>
        </p:nvSpPr>
        <p:spPr>
          <a:xfrm>
            <a:off x="412405" y="2611507"/>
            <a:ext cx="3932237" cy="2755624"/>
          </a:xfrm>
          <a:prstGeom prst="rect">
            <a:avLst/>
          </a:prstGeom>
        </p:spPr>
        <p:txBody>
          <a:bodyPr/>
          <a:lstStyle>
            <a:lvl1pPr marL="0" indent="0">
              <a:buNone/>
              <a:defRPr sz="1600">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55900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7980DC39-933D-7FE5-CD60-8BC81C0D2D4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30ADC01-E410-9BF3-F5D2-D64CD709657E}"/>
              </a:ext>
            </a:extLst>
          </p:cNvPr>
          <p:cNvSpPr>
            <a:spLocks noGrp="1"/>
          </p:cNvSpPr>
          <p:nvPr>
            <p:ph type="title"/>
          </p:nvPr>
        </p:nvSpPr>
        <p:spPr>
          <a:xfrm>
            <a:off x="838200" y="1334469"/>
            <a:ext cx="10515600" cy="1325563"/>
          </a:xfrm>
          <a:prstGeom prst="rect">
            <a:avLst/>
          </a:prstGeom>
        </p:spPr>
        <p:txBody>
          <a:bodyPr/>
          <a:lstStyle>
            <a:lvl1pPr>
              <a:defRPr>
                <a:latin typeface="Montserrat Medium" pitchFamily="2" charset="77"/>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79EAB85-9321-BA71-00C6-65C13270FDAD}"/>
              </a:ext>
            </a:extLst>
          </p:cNvPr>
          <p:cNvSpPr>
            <a:spLocks noGrp="1"/>
          </p:cNvSpPr>
          <p:nvPr>
            <p:ph sz="half" idx="1" hasCustomPrompt="1"/>
          </p:nvPr>
        </p:nvSpPr>
        <p:spPr>
          <a:xfrm>
            <a:off x="838200" y="2963932"/>
            <a:ext cx="5181600" cy="3392418"/>
          </a:xfrm>
          <a:prstGeom prst="rect">
            <a:avLst/>
          </a:prstGeom>
        </p:spPr>
        <p:txBody>
          <a:bodyPr/>
          <a:lstStyle>
            <a:lvl1pPr>
              <a:defRPr>
                <a:latin typeface="Montserrat Medium" pitchFamily="2" charset="77"/>
              </a:defRPr>
            </a:lvl1pPr>
            <a:lvl2pPr>
              <a:defRPr>
                <a:latin typeface="Montserrat Medium" pitchFamily="2" charset="77"/>
              </a:defRPr>
            </a:lvl2pPr>
            <a:lvl3pPr>
              <a:defRPr>
                <a:latin typeface="Montserrat Medium" pitchFamily="2" charset="77"/>
              </a:defRPr>
            </a:lvl3pPr>
            <a:lvl4pPr>
              <a:defRPr>
                <a:latin typeface="Montserrat Medium" pitchFamily="2" charset="77"/>
              </a:defRPr>
            </a:lvl4pPr>
            <a:lvl5pPr>
              <a:defRPr>
                <a:latin typeface="Montserrat Medium" pitchFamily="2" charset="77"/>
              </a:defRPr>
            </a:lvl5pPr>
          </a:lstStyle>
          <a:p>
            <a:pPr lvl="0"/>
            <a:r>
              <a:rPr lang="en-GB"/>
              <a:t>Click to edit Master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6F432C31-B7D2-9703-7EF2-101B64AF1005}"/>
              </a:ext>
            </a:extLst>
          </p:cNvPr>
          <p:cNvSpPr>
            <a:spLocks noGrp="1"/>
          </p:cNvSpPr>
          <p:nvPr>
            <p:ph sz="half" idx="2" hasCustomPrompt="1"/>
          </p:nvPr>
        </p:nvSpPr>
        <p:spPr>
          <a:xfrm>
            <a:off x="6172200" y="2963932"/>
            <a:ext cx="5181600" cy="3392418"/>
          </a:xfrm>
          <a:prstGeom prst="rect">
            <a:avLst/>
          </a:prstGeom>
        </p:spPr>
        <p:txBody>
          <a:bodyPr/>
          <a:lstStyle>
            <a:lvl1pPr>
              <a:defRPr>
                <a:latin typeface="Montserrat Medium" pitchFamily="2" charset="77"/>
              </a:defRPr>
            </a:lvl1pPr>
            <a:lvl2pPr>
              <a:defRPr>
                <a:latin typeface="Montserrat Medium" pitchFamily="2" charset="77"/>
              </a:defRPr>
            </a:lvl2pPr>
            <a:lvl3pPr>
              <a:defRPr>
                <a:latin typeface="Montserrat Medium" pitchFamily="2" charset="77"/>
              </a:defRPr>
            </a:lvl3pPr>
            <a:lvl4pPr>
              <a:defRPr>
                <a:latin typeface="Montserrat Medium" pitchFamily="2" charset="77"/>
              </a:defRPr>
            </a:lvl4pPr>
            <a:lvl5pPr>
              <a:defRPr>
                <a:latin typeface="Montserrat Medium" pitchFamily="2" charset="77"/>
              </a:defRPr>
            </a:lvl5pPr>
          </a:lstStyle>
          <a:p>
            <a:pPr lvl="0"/>
            <a:r>
              <a:rPr lang="en-GB"/>
              <a:t>Click to edit Master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Date Placeholder 4">
            <a:extLst>
              <a:ext uri="{FF2B5EF4-FFF2-40B4-BE49-F238E27FC236}">
                <a16:creationId xmlns:a16="http://schemas.microsoft.com/office/drawing/2014/main" id="{8A09708C-BD2D-0109-559C-2936661514C0}"/>
              </a:ext>
            </a:extLst>
          </p:cNvPr>
          <p:cNvSpPr>
            <a:spLocks noGrp="1"/>
          </p:cNvSpPr>
          <p:nvPr>
            <p:ph type="dt" sz="half" idx="10"/>
          </p:nvPr>
        </p:nvSpPr>
        <p:spPr>
          <a:xfrm>
            <a:off x="838200" y="6356350"/>
            <a:ext cx="2743200" cy="365125"/>
          </a:xfrm>
          <a:prstGeom prst="rect">
            <a:avLst/>
          </a:prstGeom>
        </p:spPr>
        <p:txBody>
          <a:bodyPr/>
          <a:lstStyle/>
          <a:p>
            <a:fld id="{726B13DB-4532-764F-BE73-04F57432B0A3}" type="datetimeFigureOut">
              <a:rPr lang="en-US" smtClean="0"/>
              <a:t>5/3/2026</a:t>
            </a:fld>
            <a:endParaRPr lang="en-US"/>
          </a:p>
        </p:txBody>
      </p:sp>
      <p:sp>
        <p:nvSpPr>
          <p:cNvPr id="7" name="Footer Placeholder 5">
            <a:extLst>
              <a:ext uri="{FF2B5EF4-FFF2-40B4-BE49-F238E27FC236}">
                <a16:creationId xmlns:a16="http://schemas.microsoft.com/office/drawing/2014/main" id="{15C6494B-5E8F-F2CC-5298-F5AF3ECBF8E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8" name="Slide Number Placeholder 6">
            <a:extLst>
              <a:ext uri="{FF2B5EF4-FFF2-40B4-BE49-F238E27FC236}">
                <a16:creationId xmlns:a16="http://schemas.microsoft.com/office/drawing/2014/main" id="{84170141-559D-D60B-D2B3-BE608620BB3F}"/>
              </a:ext>
            </a:extLst>
          </p:cNvPr>
          <p:cNvSpPr>
            <a:spLocks noGrp="1"/>
          </p:cNvSpPr>
          <p:nvPr>
            <p:ph type="sldNum" sz="quarter" idx="12"/>
          </p:nvPr>
        </p:nvSpPr>
        <p:spPr>
          <a:xfrm>
            <a:off x="8610600" y="6356350"/>
            <a:ext cx="2743200" cy="365125"/>
          </a:xfrm>
          <a:prstGeom prst="rect">
            <a:avLst/>
          </a:prstGeom>
        </p:spPr>
        <p:txBody>
          <a:bodyPr/>
          <a:lstStyle/>
          <a:p>
            <a:fld id="{6CB4EAE4-5744-CD45-9391-A4F4F46FC946}" type="slidenum">
              <a:rPr lang="en-US" smtClean="0"/>
              <a:t>‹#›</a:t>
            </a:fld>
            <a:endParaRPr lang="en-US"/>
          </a:p>
        </p:txBody>
      </p:sp>
    </p:spTree>
    <p:extLst>
      <p:ext uri="{BB962C8B-B14F-4D97-AF65-F5344CB8AC3E}">
        <p14:creationId xmlns:p14="http://schemas.microsoft.com/office/powerpoint/2010/main" val="1232182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7980DC39-933D-7FE5-CD60-8BC81C0D2D4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C12D9BD-36A1-9BB8-20AA-EA11F0EE864F}"/>
              </a:ext>
            </a:extLst>
          </p:cNvPr>
          <p:cNvSpPr>
            <a:spLocks noGrp="1"/>
          </p:cNvSpPr>
          <p:nvPr>
            <p:ph type="ctrTitle"/>
          </p:nvPr>
        </p:nvSpPr>
        <p:spPr>
          <a:xfrm>
            <a:off x="1524000" y="1122363"/>
            <a:ext cx="9144000" cy="2387600"/>
          </a:xfrm>
          <a:prstGeom prst="rect">
            <a:avLst/>
          </a:prstGeom>
        </p:spPr>
        <p:txBody>
          <a:bodyPr anchor="b"/>
          <a:lstStyle>
            <a:lvl1pPr algn="ctr">
              <a:defRPr sz="6000">
                <a:latin typeface="Montserrat Medium" pitchFamily="2" charset="77"/>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4DF3CE06-3BA9-187F-B3BC-76DF1C4A11D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Tree>
    <p:extLst>
      <p:ext uri="{BB962C8B-B14F-4D97-AF65-F5344CB8AC3E}">
        <p14:creationId xmlns:p14="http://schemas.microsoft.com/office/powerpoint/2010/main" val="2326203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21334-07B5-7C09-F9F0-D3776E9C86A8}"/>
              </a:ext>
            </a:extLst>
          </p:cNvPr>
          <p:cNvSpPr>
            <a:spLocks noGrp="1"/>
          </p:cNvSpPr>
          <p:nvPr>
            <p:ph type="ctrTitle"/>
          </p:nvPr>
        </p:nvSpPr>
        <p:spPr>
          <a:xfrm>
            <a:off x="1524000" y="1122363"/>
            <a:ext cx="9144000" cy="2387600"/>
          </a:xfrm>
          <a:prstGeom prst="rect">
            <a:avLst/>
          </a:prstGeom>
        </p:spPr>
        <p:txBody>
          <a:bodyPr anchor="b"/>
          <a:lstStyle>
            <a:lvl1pPr algn="ctr">
              <a:defRPr sz="6000">
                <a:latin typeface="Montserrat Medium" pitchFamily="2" charset="77"/>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FE7F8D6B-A9A8-C68A-5BFF-C25A742A53D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03403AD-9D54-A353-5C9A-1CBB1BB1732C}"/>
              </a:ext>
            </a:extLst>
          </p:cNvPr>
          <p:cNvSpPr>
            <a:spLocks noGrp="1"/>
          </p:cNvSpPr>
          <p:nvPr>
            <p:ph type="dt" sz="half" idx="10"/>
          </p:nvPr>
        </p:nvSpPr>
        <p:spPr>
          <a:xfrm>
            <a:off x="838200" y="6356350"/>
            <a:ext cx="2743200" cy="365125"/>
          </a:xfrm>
          <a:prstGeom prst="rect">
            <a:avLst/>
          </a:prstGeom>
        </p:spPr>
        <p:txBody>
          <a:bodyPr/>
          <a:lstStyle/>
          <a:p>
            <a:fld id="{726B13DB-4532-764F-BE73-04F57432B0A3}" type="datetimeFigureOut">
              <a:rPr lang="en-US" smtClean="0"/>
              <a:t>5/3/2026</a:t>
            </a:fld>
            <a:endParaRPr lang="en-US"/>
          </a:p>
        </p:txBody>
      </p:sp>
      <p:sp>
        <p:nvSpPr>
          <p:cNvPr id="5" name="Footer Placeholder 4">
            <a:extLst>
              <a:ext uri="{FF2B5EF4-FFF2-40B4-BE49-F238E27FC236}">
                <a16:creationId xmlns:a16="http://schemas.microsoft.com/office/drawing/2014/main" id="{21A15B71-46DE-AF42-FD6C-0B94F6C0A9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F5C024-2E79-0DA8-474C-99F6FEB25604}"/>
              </a:ext>
            </a:extLst>
          </p:cNvPr>
          <p:cNvSpPr>
            <a:spLocks noGrp="1"/>
          </p:cNvSpPr>
          <p:nvPr>
            <p:ph type="sldNum" sz="quarter" idx="12"/>
          </p:nvPr>
        </p:nvSpPr>
        <p:spPr>
          <a:xfrm>
            <a:off x="8610600" y="6356350"/>
            <a:ext cx="2743200" cy="365125"/>
          </a:xfrm>
          <a:prstGeom prst="rect">
            <a:avLst/>
          </a:prstGeom>
        </p:spPr>
        <p:txBody>
          <a:bodyPr/>
          <a:lstStyle/>
          <a:p>
            <a:fld id="{6CB4EAE4-5744-CD45-9391-A4F4F46FC946}" type="slidenum">
              <a:rPr lang="en-US" smtClean="0"/>
              <a:t>‹#›</a:t>
            </a:fld>
            <a:endParaRPr lang="en-US"/>
          </a:p>
        </p:txBody>
      </p:sp>
    </p:spTree>
    <p:extLst>
      <p:ext uri="{BB962C8B-B14F-4D97-AF65-F5344CB8AC3E}">
        <p14:creationId xmlns:p14="http://schemas.microsoft.com/office/powerpoint/2010/main" val="1360937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60C1F-466D-FCA2-652F-479145928404}"/>
              </a:ext>
            </a:extLst>
          </p:cNvPr>
          <p:cNvSpPr>
            <a:spLocks noGrp="1"/>
          </p:cNvSpPr>
          <p:nvPr>
            <p:ph type="title"/>
          </p:nvPr>
        </p:nvSpPr>
        <p:spPr>
          <a:xfrm>
            <a:off x="447051" y="1309093"/>
            <a:ext cx="10515600" cy="905378"/>
          </a:xfrm>
          <a:prstGeom prst="rect">
            <a:avLst/>
          </a:prstGeom>
        </p:spPr>
        <p:txBody>
          <a:bodyPr/>
          <a:lstStyle>
            <a:lvl1pPr>
              <a:defRPr>
                <a:latin typeface="Montserrat Medium" pitchFamily="2" charset="77"/>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0A98799-85D4-D54C-10C1-0FA2E8B6744E}"/>
              </a:ext>
            </a:extLst>
          </p:cNvPr>
          <p:cNvSpPr>
            <a:spLocks noGrp="1"/>
          </p:cNvSpPr>
          <p:nvPr>
            <p:ph idx="1"/>
          </p:nvPr>
        </p:nvSpPr>
        <p:spPr>
          <a:xfrm>
            <a:off x="447051" y="2533887"/>
            <a:ext cx="10515600" cy="3132896"/>
          </a:xfrm>
          <a:prstGeom prst="rect">
            <a:avLst/>
          </a:prstGeom>
        </p:spPr>
        <p:txBody>
          <a:bodyPr/>
          <a:lstStyle>
            <a:lvl1pPr>
              <a:defRPr>
                <a:latin typeface="Montserrat Medium" pitchFamily="2" charset="77"/>
              </a:defRPr>
            </a:lvl1pPr>
            <a:lvl2pPr>
              <a:defRPr>
                <a:latin typeface="Montserrat Medium" pitchFamily="2" charset="77"/>
              </a:defRPr>
            </a:lvl2pPr>
            <a:lvl3pPr>
              <a:defRPr>
                <a:latin typeface="Montserrat Medium" pitchFamily="2" charset="77"/>
              </a:defRPr>
            </a:lvl3pPr>
            <a:lvl4pPr>
              <a:defRPr>
                <a:latin typeface="Montserrat Medium" pitchFamily="2" charset="77"/>
              </a:defRPr>
            </a:lvl4pPr>
            <a:lvl5pPr>
              <a:defRPr>
                <a:latin typeface="Montserrat Medium"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51C934-3AEE-602C-5400-55CEA88292A3}"/>
              </a:ext>
            </a:extLst>
          </p:cNvPr>
          <p:cNvSpPr>
            <a:spLocks noGrp="1"/>
          </p:cNvSpPr>
          <p:nvPr>
            <p:ph type="dt" sz="half" idx="10"/>
          </p:nvPr>
        </p:nvSpPr>
        <p:spPr>
          <a:xfrm>
            <a:off x="838200" y="6356350"/>
            <a:ext cx="2743200" cy="365125"/>
          </a:xfrm>
          <a:prstGeom prst="rect">
            <a:avLst/>
          </a:prstGeom>
        </p:spPr>
        <p:txBody>
          <a:bodyPr/>
          <a:lstStyle/>
          <a:p>
            <a:fld id="{726B13DB-4532-764F-BE73-04F57432B0A3}" type="datetimeFigureOut">
              <a:rPr lang="en-US" smtClean="0"/>
              <a:t>5/3/2026</a:t>
            </a:fld>
            <a:endParaRPr lang="en-US"/>
          </a:p>
        </p:txBody>
      </p:sp>
      <p:sp>
        <p:nvSpPr>
          <p:cNvPr id="5" name="Footer Placeholder 4">
            <a:extLst>
              <a:ext uri="{FF2B5EF4-FFF2-40B4-BE49-F238E27FC236}">
                <a16:creationId xmlns:a16="http://schemas.microsoft.com/office/drawing/2014/main" id="{7600691A-30E2-F8C9-6D5D-BE06E3AE46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2EA56B-92AE-ACDD-D3FE-0AA32BE20C61}"/>
              </a:ext>
            </a:extLst>
          </p:cNvPr>
          <p:cNvSpPr>
            <a:spLocks noGrp="1"/>
          </p:cNvSpPr>
          <p:nvPr>
            <p:ph type="sldNum" sz="quarter" idx="12"/>
          </p:nvPr>
        </p:nvSpPr>
        <p:spPr>
          <a:xfrm>
            <a:off x="8610600" y="6356350"/>
            <a:ext cx="2743200" cy="365125"/>
          </a:xfrm>
          <a:prstGeom prst="rect">
            <a:avLst/>
          </a:prstGeom>
        </p:spPr>
        <p:txBody>
          <a:bodyPr/>
          <a:lstStyle/>
          <a:p>
            <a:fld id="{6CB4EAE4-5744-CD45-9391-A4F4F46FC946}" type="slidenum">
              <a:rPr lang="en-US" smtClean="0"/>
              <a:t>‹#›</a:t>
            </a:fld>
            <a:endParaRPr lang="en-US"/>
          </a:p>
        </p:txBody>
      </p:sp>
    </p:spTree>
    <p:extLst>
      <p:ext uri="{BB962C8B-B14F-4D97-AF65-F5344CB8AC3E}">
        <p14:creationId xmlns:p14="http://schemas.microsoft.com/office/powerpoint/2010/main" val="410940367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4.xml"/><Relationship Id="rId4"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4.jpeg"/><Relationship Id="rId4" Type="http://schemas.openxmlformats.org/officeDocument/2006/relationships/slideLayout" Target="../slideLayouts/slideLayout11.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940730"/>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309880"/>
      </p:ext>
    </p:extLst>
  </p:cSld>
  <p:clrMap bg1="lt1" tx1="dk1" bg2="lt2" tx2="dk2" accent1="accent1" accent2="accent2" accent3="accent3" accent4="accent4" accent5="accent5" accent6="accent6" hlink="hlink" folHlink="folHlink"/>
  <p:sldLayoutIdLst>
    <p:sldLayoutId id="21474836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356773"/>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420547"/>
      </p:ext>
    </p:extLst>
  </p:cSld>
  <p:clrMap bg1="lt1" tx1="dk1" bg2="lt2" tx2="dk2" accent1="accent1" accent2="accent2" accent3="accent3" accent4="accent4" accent5="accent5" accent6="accent6" hlink="hlink" folHlink="folHlink"/>
  <p:sldLayoutIdLst>
    <p:sldLayoutId id="2147483656" r:id="rId1"/>
    <p:sldLayoutId id="2147483673" r:id="rId2"/>
    <p:sldLayoutId id="2147483672" r:id="rId3"/>
    <p:sldLayoutId id="214748367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1876FEFC-7FBA-C80E-23A7-0F030D58D17E}"/>
              </a:ext>
            </a:extLst>
          </p:cNvPr>
          <p:cNvPicPr>
            <a:picLocks noChangeAspect="1"/>
          </p:cNvPicPr>
          <p:nvPr userDrawn="1"/>
        </p:nvPicPr>
        <p:blipFill>
          <a:blip r:embed="rId10"/>
          <a:stretch>
            <a:fillRect/>
          </a:stretch>
        </p:blipFill>
        <p:spPr>
          <a:xfrm>
            <a:off x="0" y="0"/>
            <a:ext cx="12192000" cy="6858000"/>
          </a:xfrm>
          <a:prstGeom prst="rect">
            <a:avLst/>
          </a:prstGeom>
        </p:spPr>
      </p:pic>
    </p:spTree>
    <p:extLst>
      <p:ext uri="{BB962C8B-B14F-4D97-AF65-F5344CB8AC3E}">
        <p14:creationId xmlns:p14="http://schemas.microsoft.com/office/powerpoint/2010/main" val="125635280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8" r:id="rId7"/>
    <p:sldLayoutId id="214748367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BAA3E8-FA0B-BDB1-70CD-9AE9E71CE2BD}"/>
              </a:ext>
            </a:extLst>
          </p:cNvPr>
          <p:cNvSpPr>
            <a:spLocks noGrp="1"/>
          </p:cNvSpPr>
          <p:nvPr>
            <p:ph sz="quarter" idx="10"/>
          </p:nvPr>
        </p:nvSpPr>
        <p:spPr/>
        <p:txBody>
          <a:bodyPr/>
          <a:lstStyle/>
          <a:p>
            <a:r>
              <a:rPr lang="en-US" dirty="0"/>
              <a:t>YEAR 10 REVISION STRATEGIES EVENING</a:t>
            </a:r>
            <a:endParaRPr lang="en-GB" dirty="0"/>
          </a:p>
        </p:txBody>
      </p:sp>
      <p:sp>
        <p:nvSpPr>
          <p:cNvPr id="3" name="Content Placeholder 2">
            <a:extLst>
              <a:ext uri="{FF2B5EF4-FFF2-40B4-BE49-F238E27FC236}">
                <a16:creationId xmlns:a16="http://schemas.microsoft.com/office/drawing/2014/main" id="{E45B296B-1EAB-AB5B-5A82-BC5019DF191A}"/>
              </a:ext>
            </a:extLst>
          </p:cNvPr>
          <p:cNvSpPr>
            <a:spLocks noGrp="1"/>
          </p:cNvSpPr>
          <p:nvPr>
            <p:ph sz="quarter" idx="11"/>
          </p:nvPr>
        </p:nvSpPr>
        <p:spPr/>
        <p:txBody>
          <a:bodyPr lIns="91440" tIns="45720" rIns="91440" bIns="45720" anchor="t"/>
          <a:lstStyle/>
          <a:p>
            <a:endParaRPr lang="en-GB" dirty="0"/>
          </a:p>
          <a:p>
            <a:endParaRPr lang="en-GB" dirty="0"/>
          </a:p>
          <a:p>
            <a:r>
              <a:rPr lang="en-GB" dirty="0">
                <a:latin typeface="Montserrat"/>
              </a:rPr>
              <a:t>05/05/2026</a:t>
            </a:r>
            <a:endParaRPr lang="en-GB" dirty="0"/>
          </a:p>
        </p:txBody>
      </p:sp>
    </p:spTree>
    <p:extLst>
      <p:ext uri="{BB962C8B-B14F-4D97-AF65-F5344CB8AC3E}">
        <p14:creationId xmlns:p14="http://schemas.microsoft.com/office/powerpoint/2010/main" val="266440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5B43-39EE-9E27-4B2F-D3ECA475F727}"/>
              </a:ext>
            </a:extLst>
          </p:cNvPr>
          <p:cNvSpPr>
            <a:spLocks noGrp="1"/>
          </p:cNvSpPr>
          <p:nvPr>
            <p:ph type="title"/>
          </p:nvPr>
        </p:nvSpPr>
        <p:spPr/>
        <p:txBody>
          <a:bodyPr lIns="91440" tIns="45720" rIns="91440" bIns="45720" anchor="t"/>
          <a:lstStyle/>
          <a:p>
            <a:r>
              <a:rPr lang="en-US">
                <a:latin typeface="Montserrat Medium"/>
              </a:rPr>
              <a:t>Key to Success</a:t>
            </a:r>
            <a:endParaRPr lang="en-US"/>
          </a:p>
        </p:txBody>
      </p:sp>
      <p:sp>
        <p:nvSpPr>
          <p:cNvPr id="3" name="Content Placeholder 2">
            <a:extLst>
              <a:ext uri="{FF2B5EF4-FFF2-40B4-BE49-F238E27FC236}">
                <a16:creationId xmlns:a16="http://schemas.microsoft.com/office/drawing/2014/main" id="{4987977E-7849-5AF8-DECB-D2881DC3FEF7}"/>
              </a:ext>
            </a:extLst>
          </p:cNvPr>
          <p:cNvSpPr>
            <a:spLocks noGrp="1"/>
          </p:cNvSpPr>
          <p:nvPr>
            <p:ph idx="1"/>
          </p:nvPr>
        </p:nvSpPr>
        <p:spPr/>
        <p:txBody>
          <a:bodyPr lIns="91440" tIns="45720" rIns="91440" bIns="45720" anchor="t"/>
          <a:lstStyle/>
          <a:p>
            <a:r>
              <a:rPr lang="en-US">
                <a:latin typeface="Montserrat Medium"/>
              </a:rPr>
              <a:t>Whichever method you use, check your answers</a:t>
            </a:r>
            <a:endParaRPr lang="en-US"/>
          </a:p>
          <a:p>
            <a:r>
              <a:rPr lang="en-US">
                <a:latin typeface="Montserrat Medium"/>
              </a:rPr>
              <a:t>This allows you to identify gaps in your learning</a:t>
            </a:r>
          </a:p>
          <a:p>
            <a:r>
              <a:rPr lang="en-US">
                <a:latin typeface="Montserrat Medium"/>
              </a:rPr>
              <a:t>You'll review the 'gaps' more frequently </a:t>
            </a:r>
            <a:endParaRPr lang="en-US"/>
          </a:p>
        </p:txBody>
      </p:sp>
    </p:spTree>
    <p:extLst>
      <p:ext uri="{BB962C8B-B14F-4D97-AF65-F5344CB8AC3E}">
        <p14:creationId xmlns:p14="http://schemas.microsoft.com/office/powerpoint/2010/main" val="1866043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F4D423-CBF6-34D7-CD26-74999EC5687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Key Word Test</a:t>
            </a:r>
          </a:p>
        </p:txBody>
      </p:sp>
      <p:pic>
        <p:nvPicPr>
          <p:cNvPr id="4" name="Content Placeholder 3" descr="A close-up of a chart&#10;&#10;Description automatically generated">
            <a:extLst>
              <a:ext uri="{FF2B5EF4-FFF2-40B4-BE49-F238E27FC236}">
                <a16:creationId xmlns:a16="http://schemas.microsoft.com/office/drawing/2014/main" id="{638B675A-5549-37AD-579C-6F79287C7241}"/>
              </a:ext>
            </a:extLst>
          </p:cNvPr>
          <p:cNvPicPr>
            <a:picLocks noGrp="1" noChangeAspect="1"/>
          </p:cNvPicPr>
          <p:nvPr>
            <p:ph idx="1"/>
          </p:nvPr>
        </p:nvPicPr>
        <p:blipFill>
          <a:blip r:embed="rId3"/>
          <a:stretch>
            <a:fillRect/>
          </a:stretch>
        </p:blipFill>
        <p:spPr>
          <a:xfrm>
            <a:off x="6204685" y="643466"/>
            <a:ext cx="3925961" cy="5568739"/>
          </a:xfrm>
          <a:prstGeom prst="rect">
            <a:avLst/>
          </a:prstGeom>
        </p:spPr>
      </p:pic>
    </p:spTree>
    <p:extLst>
      <p:ext uri="{BB962C8B-B14F-4D97-AF65-F5344CB8AC3E}">
        <p14:creationId xmlns:p14="http://schemas.microsoft.com/office/powerpoint/2010/main" val="2147709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9" name="Rectangle 18">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250E24-3F64-A90F-264B-D3B90211559F}"/>
              </a:ext>
            </a:extLst>
          </p:cNvPr>
          <p:cNvSpPr>
            <a:spLocks noGrp="1"/>
          </p:cNvSpPr>
          <p:nvPr>
            <p:ph type="title"/>
          </p:nvPr>
        </p:nvSpPr>
        <p:spPr>
          <a:xfrm>
            <a:off x="761803" y="350196"/>
            <a:ext cx="4646904" cy="1624520"/>
          </a:xfrm>
        </p:spPr>
        <p:txBody>
          <a:bodyPr lIns="91440" tIns="45720" rIns="91440" bIns="45720" anchor="ctr">
            <a:normAutofit/>
          </a:bodyPr>
          <a:lstStyle/>
          <a:p>
            <a:r>
              <a:rPr lang="en-US" sz="4000">
                <a:latin typeface="Montserrat Medium"/>
              </a:rPr>
              <a:t>Memory dump</a:t>
            </a:r>
            <a:endParaRPr lang="en-US" sz="4000"/>
          </a:p>
        </p:txBody>
      </p:sp>
      <p:pic>
        <p:nvPicPr>
          <p:cNvPr id="7" name="Content Placeholder 6" descr="A cartoon of a brain&#10;&#10;Description automatically generated">
            <a:extLst>
              <a:ext uri="{FF2B5EF4-FFF2-40B4-BE49-F238E27FC236}">
                <a16:creationId xmlns:a16="http://schemas.microsoft.com/office/drawing/2014/main" id="{1941010B-0949-386C-2B8B-DB2A85E3F012}"/>
              </a:ext>
            </a:extLst>
          </p:cNvPr>
          <p:cNvPicPr>
            <a:picLocks noGrp="1" noChangeAspect="1"/>
          </p:cNvPicPr>
          <p:nvPr>
            <p:ph idx="1"/>
          </p:nvPr>
        </p:nvPicPr>
        <p:blipFill>
          <a:blip r:embed="rId3"/>
          <a:stretch>
            <a:fillRect/>
          </a:stretch>
        </p:blipFill>
        <p:spPr>
          <a:xfrm>
            <a:off x="762000" y="3548350"/>
            <a:ext cx="4646613" cy="2002850"/>
          </a:xfrm>
        </p:spPr>
      </p:pic>
      <p:pic>
        <p:nvPicPr>
          <p:cNvPr id="5" name="Content Placeholder 4" descr="A notebook with writing on it&#10;&#10;Description automatically generated">
            <a:extLst>
              <a:ext uri="{FF2B5EF4-FFF2-40B4-BE49-F238E27FC236}">
                <a16:creationId xmlns:a16="http://schemas.microsoft.com/office/drawing/2014/main" id="{0F5DD3AA-FBAC-2902-62C3-44C9E5D2DBDB}"/>
              </a:ext>
            </a:extLst>
          </p:cNvPr>
          <p:cNvPicPr>
            <a:picLocks noChangeAspect="1"/>
          </p:cNvPicPr>
          <p:nvPr/>
        </p:nvPicPr>
        <p:blipFill rotWithShape="1">
          <a:blip r:embed="rId4"/>
          <a:srcRect t="23548" b="1442"/>
          <a:stretch/>
        </p:blipFill>
        <p:spPr>
          <a:xfrm>
            <a:off x="6096000" y="1"/>
            <a:ext cx="6102825" cy="6858000"/>
          </a:xfrm>
          <a:prstGeom prst="rect">
            <a:avLst/>
          </a:prstGeom>
        </p:spPr>
      </p:pic>
    </p:spTree>
    <p:extLst>
      <p:ext uri="{BB962C8B-B14F-4D97-AF65-F5344CB8AC3E}">
        <p14:creationId xmlns:p14="http://schemas.microsoft.com/office/powerpoint/2010/main" val="3971724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diagram of energy and equations&#10;&#10;Description automatically generated with medium confidence">
            <a:extLst>
              <a:ext uri="{FF2B5EF4-FFF2-40B4-BE49-F238E27FC236}">
                <a16:creationId xmlns:a16="http://schemas.microsoft.com/office/drawing/2014/main" id="{619E5016-8D01-B1D0-E2D9-216B3443F865}"/>
              </a:ext>
            </a:extLst>
          </p:cNvPr>
          <p:cNvPicPr>
            <a:picLocks noChangeAspect="1"/>
          </p:cNvPicPr>
          <p:nvPr/>
        </p:nvPicPr>
        <p:blipFill rotWithShape="1">
          <a:blip r:embed="rId3"/>
          <a:srcRect t="6256" b="14811"/>
          <a:stretch/>
        </p:blipFill>
        <p:spPr>
          <a:xfrm>
            <a:off x="20" y="1282"/>
            <a:ext cx="12191980" cy="6856718"/>
          </a:xfrm>
          <a:prstGeom prst="rect">
            <a:avLst/>
          </a:prstGeom>
        </p:spPr>
      </p:pic>
    </p:spTree>
    <p:extLst>
      <p:ext uri="{BB962C8B-B14F-4D97-AF65-F5344CB8AC3E}">
        <p14:creationId xmlns:p14="http://schemas.microsoft.com/office/powerpoint/2010/main" val="2095632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C77EE-B4A9-07CE-0840-68CDF0BEF494}"/>
              </a:ext>
            </a:extLst>
          </p:cNvPr>
          <p:cNvSpPr>
            <a:spLocks noGrp="1"/>
          </p:cNvSpPr>
          <p:nvPr>
            <p:ph type="title"/>
          </p:nvPr>
        </p:nvSpPr>
        <p:spPr>
          <a:xfrm>
            <a:off x="8153400" y="1128094"/>
            <a:ext cx="3434180" cy="1415270"/>
          </a:xfrm>
        </p:spPr>
        <p:txBody>
          <a:bodyPr anchor="t">
            <a:normAutofit/>
          </a:bodyPr>
          <a:lstStyle/>
          <a:p>
            <a:r>
              <a:rPr lang="en-GB" sz="3200"/>
              <a:t>Practice Exam Questions</a:t>
            </a:r>
          </a:p>
        </p:txBody>
      </p:sp>
      <p:pic>
        <p:nvPicPr>
          <p:cNvPr id="7" name="Content Placeholder 6" descr="A pair of brown paper with text&#10;&#10;Description automatically generated with medium confidence">
            <a:extLst>
              <a:ext uri="{FF2B5EF4-FFF2-40B4-BE49-F238E27FC236}">
                <a16:creationId xmlns:a16="http://schemas.microsoft.com/office/drawing/2014/main" id="{5C5D2F88-07A9-F1C3-F5FC-2000F4BA3BFC}"/>
              </a:ext>
            </a:extLst>
          </p:cNvPr>
          <p:cNvPicPr>
            <a:picLocks noChangeAspect="1"/>
          </p:cNvPicPr>
          <p:nvPr/>
        </p:nvPicPr>
        <p:blipFill rotWithShape="1">
          <a:blip r:embed="rId3"/>
          <a:srcRect t="15646" r="-1" b="20280"/>
          <a:stretch/>
        </p:blipFill>
        <p:spPr>
          <a:xfrm>
            <a:off x="-9886" y="10"/>
            <a:ext cx="7572605" cy="6857990"/>
          </a:xfrm>
          <a:prstGeom prst="rect">
            <a:avLst/>
          </a:prstGeom>
        </p:spPr>
      </p:pic>
      <p:cxnSp>
        <p:nvCxnSpPr>
          <p:cNvPr id="27" name="Straight Connector 26">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Content Placeholder 10" descr="A calculator and pencils on a paper&#10;&#10;Description automatically generated">
            <a:extLst>
              <a:ext uri="{FF2B5EF4-FFF2-40B4-BE49-F238E27FC236}">
                <a16:creationId xmlns:a16="http://schemas.microsoft.com/office/drawing/2014/main" id="{5BD1E8F8-EC57-004B-338B-34318857CD3E}"/>
              </a:ext>
            </a:extLst>
          </p:cNvPr>
          <p:cNvPicPr>
            <a:picLocks noGrp="1" noChangeAspect="1"/>
          </p:cNvPicPr>
          <p:nvPr>
            <p:ph idx="1"/>
          </p:nvPr>
        </p:nvPicPr>
        <p:blipFill>
          <a:blip r:embed="rId4"/>
          <a:stretch>
            <a:fillRect/>
          </a:stretch>
        </p:blipFill>
        <p:spPr>
          <a:xfrm>
            <a:off x="8153400" y="3197447"/>
            <a:ext cx="3433763" cy="2290319"/>
          </a:xfrm>
        </p:spPr>
      </p:pic>
    </p:spTree>
    <p:extLst>
      <p:ext uri="{BB962C8B-B14F-4D97-AF65-F5344CB8AC3E}">
        <p14:creationId xmlns:p14="http://schemas.microsoft.com/office/powerpoint/2010/main" val="1018028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76ACC2-EB8A-ACB9-722E-2F000E72895B}"/>
              </a:ext>
            </a:extLst>
          </p:cNvPr>
          <p:cNvSpPr>
            <a:spLocks noGrp="1"/>
          </p:cNvSpPr>
          <p:nvPr>
            <p:ph type="title"/>
          </p:nvPr>
        </p:nvSpPr>
        <p:spPr>
          <a:xfrm>
            <a:off x="7531610" y="365125"/>
            <a:ext cx="3822189" cy="1899912"/>
          </a:xfrm>
        </p:spPr>
        <p:txBody>
          <a:bodyPr>
            <a:normAutofit/>
          </a:bodyPr>
          <a:lstStyle/>
          <a:p>
            <a:r>
              <a:rPr lang="en-GB" sz="4000"/>
              <a:t>Flashcards</a:t>
            </a:r>
          </a:p>
        </p:txBody>
      </p:sp>
      <p:pic>
        <p:nvPicPr>
          <p:cNvPr id="5" name="Content Placeholder 4" descr="A group of colorful papers&#10;&#10;Description automatically generated">
            <a:extLst>
              <a:ext uri="{FF2B5EF4-FFF2-40B4-BE49-F238E27FC236}">
                <a16:creationId xmlns:a16="http://schemas.microsoft.com/office/drawing/2014/main" id="{F040A230-60BD-C859-10D2-0D018208EDCE}"/>
              </a:ext>
            </a:extLst>
          </p:cNvPr>
          <p:cNvPicPr>
            <a:picLocks noChangeAspect="1"/>
          </p:cNvPicPr>
          <p:nvPr/>
        </p:nvPicPr>
        <p:blipFill rotWithShape="1">
          <a:blip r:embed="rId3"/>
          <a:srcRect b="1130"/>
          <a:stretch/>
        </p:blipFill>
        <p:spPr>
          <a:xfrm>
            <a:off x="1" y="10"/>
            <a:ext cx="6936390" cy="6857990"/>
          </a:xfrm>
          <a:prstGeom prst="rect">
            <a:avLst/>
          </a:prstGeom>
        </p:spPr>
      </p:pic>
      <p:pic>
        <p:nvPicPr>
          <p:cNvPr id="7" name="Content Placeholder 6" descr="A close-up of a yellow paper&#10;&#10;Description automatically generated">
            <a:extLst>
              <a:ext uri="{FF2B5EF4-FFF2-40B4-BE49-F238E27FC236}">
                <a16:creationId xmlns:a16="http://schemas.microsoft.com/office/drawing/2014/main" id="{3DB1FA12-3580-0D7B-1829-CE131725E9A2}"/>
              </a:ext>
            </a:extLst>
          </p:cNvPr>
          <p:cNvPicPr>
            <a:picLocks noGrp="1" noChangeAspect="1"/>
          </p:cNvPicPr>
          <p:nvPr>
            <p:ph idx="1"/>
          </p:nvPr>
        </p:nvPicPr>
        <p:blipFill>
          <a:blip r:embed="rId4"/>
          <a:stretch>
            <a:fillRect/>
          </a:stretch>
        </p:blipFill>
        <p:spPr>
          <a:xfrm>
            <a:off x="7531100" y="3581163"/>
            <a:ext cx="3822700" cy="1448275"/>
          </a:xfrm>
        </p:spPr>
      </p:pic>
    </p:spTree>
    <p:extLst>
      <p:ext uri="{BB962C8B-B14F-4D97-AF65-F5344CB8AC3E}">
        <p14:creationId xmlns:p14="http://schemas.microsoft.com/office/powerpoint/2010/main" val="956472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A6EC5-FEE4-145A-7582-EB6CDABBE064}"/>
              </a:ext>
            </a:extLst>
          </p:cNvPr>
          <p:cNvSpPr>
            <a:spLocks noGrp="1"/>
          </p:cNvSpPr>
          <p:nvPr>
            <p:ph type="title"/>
          </p:nvPr>
        </p:nvSpPr>
        <p:spPr/>
        <p:txBody>
          <a:bodyPr/>
          <a:lstStyle/>
          <a:p>
            <a:r>
              <a:rPr lang="en-GB"/>
              <a:t>Step 1: Making them</a:t>
            </a:r>
          </a:p>
        </p:txBody>
      </p:sp>
      <p:sp>
        <p:nvSpPr>
          <p:cNvPr id="3" name="Content Placeholder 2">
            <a:extLst>
              <a:ext uri="{FF2B5EF4-FFF2-40B4-BE49-F238E27FC236}">
                <a16:creationId xmlns:a16="http://schemas.microsoft.com/office/drawing/2014/main" id="{78831A2B-F1A6-4AE5-C6DF-AAC8C6BFB0D4}"/>
              </a:ext>
            </a:extLst>
          </p:cNvPr>
          <p:cNvSpPr>
            <a:spLocks noGrp="1"/>
          </p:cNvSpPr>
          <p:nvPr>
            <p:ph idx="1"/>
          </p:nvPr>
        </p:nvSpPr>
        <p:spPr/>
        <p:txBody>
          <a:bodyPr/>
          <a:lstStyle/>
          <a:p>
            <a:r>
              <a:rPr lang="en-GB"/>
              <a:t>A key term/key word on one side, its definition on the other side</a:t>
            </a:r>
          </a:p>
          <a:p>
            <a:r>
              <a:rPr lang="en-GB"/>
              <a:t>A question on one side, its answer on the other side</a:t>
            </a:r>
          </a:p>
          <a:p>
            <a:r>
              <a:rPr lang="en-GB"/>
              <a:t>A key date on one side, what happened on the other side</a:t>
            </a:r>
          </a:p>
          <a:p>
            <a:r>
              <a:rPr lang="en-GB"/>
              <a:t>Name of an individual on one side, their achievement on the other side</a:t>
            </a:r>
          </a:p>
          <a:p>
            <a:r>
              <a:rPr lang="en-GB"/>
              <a:t>A word in French/German on one side, its translation on the other side</a:t>
            </a:r>
          </a:p>
          <a:p>
            <a:pPr marL="0" indent="0">
              <a:buNone/>
            </a:pPr>
            <a:endParaRPr lang="en-GB"/>
          </a:p>
        </p:txBody>
      </p:sp>
    </p:spTree>
    <p:extLst>
      <p:ext uri="{BB962C8B-B14F-4D97-AF65-F5344CB8AC3E}">
        <p14:creationId xmlns:p14="http://schemas.microsoft.com/office/powerpoint/2010/main" val="1418168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789E5-4104-2A26-EE33-B367B3E4C3C0}"/>
              </a:ext>
            </a:extLst>
          </p:cNvPr>
          <p:cNvSpPr>
            <a:spLocks noGrp="1"/>
          </p:cNvSpPr>
          <p:nvPr>
            <p:ph type="title"/>
          </p:nvPr>
        </p:nvSpPr>
        <p:spPr/>
        <p:txBody>
          <a:bodyPr/>
          <a:lstStyle/>
          <a:p>
            <a:r>
              <a:rPr lang="en-GB"/>
              <a:t>Step 2: Using them</a:t>
            </a:r>
          </a:p>
        </p:txBody>
      </p:sp>
      <p:sp>
        <p:nvSpPr>
          <p:cNvPr id="3" name="Content Placeholder 2">
            <a:extLst>
              <a:ext uri="{FF2B5EF4-FFF2-40B4-BE49-F238E27FC236}">
                <a16:creationId xmlns:a16="http://schemas.microsoft.com/office/drawing/2014/main" id="{49CFCC65-AC41-5859-EBBC-4ADB8843A89B}"/>
              </a:ext>
            </a:extLst>
          </p:cNvPr>
          <p:cNvSpPr>
            <a:spLocks noGrp="1"/>
          </p:cNvSpPr>
          <p:nvPr>
            <p:ph idx="1"/>
          </p:nvPr>
        </p:nvSpPr>
        <p:spPr/>
        <p:txBody>
          <a:bodyPr/>
          <a:lstStyle/>
          <a:p>
            <a:r>
              <a:rPr lang="en-GB"/>
              <a:t>Test yourself regularly</a:t>
            </a:r>
          </a:p>
          <a:p>
            <a:r>
              <a:rPr lang="en-GB"/>
              <a:t>Even better – get someone else to test you.</a:t>
            </a:r>
          </a:p>
          <a:p>
            <a:r>
              <a:rPr lang="en-GB"/>
              <a:t>One pile for cards you get right, one pile for cards your get wrong.</a:t>
            </a:r>
          </a:p>
          <a:p>
            <a:r>
              <a:rPr lang="en-GB"/>
              <a:t>Re-do the ‘correct’ pile occasionally.</a:t>
            </a:r>
          </a:p>
          <a:p>
            <a:r>
              <a:rPr lang="en-GB"/>
              <a:t>Re-do the ‘wrong’ pile more frequently.</a:t>
            </a:r>
          </a:p>
          <a:p>
            <a:r>
              <a:rPr lang="en-GB"/>
              <a:t>Follow the ‘Leitner’ system</a:t>
            </a:r>
          </a:p>
          <a:p>
            <a:endParaRPr lang="en-GB"/>
          </a:p>
        </p:txBody>
      </p:sp>
    </p:spTree>
    <p:extLst>
      <p:ext uri="{BB962C8B-B14F-4D97-AF65-F5344CB8AC3E}">
        <p14:creationId xmlns:p14="http://schemas.microsoft.com/office/powerpoint/2010/main" val="53029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930F4-B954-854F-822A-019A2DF8F49D}"/>
              </a:ext>
            </a:extLst>
          </p:cNvPr>
          <p:cNvSpPr>
            <a:spLocks noGrp="1"/>
          </p:cNvSpPr>
          <p:nvPr>
            <p:ph type="title"/>
          </p:nvPr>
        </p:nvSpPr>
        <p:spPr/>
        <p:txBody>
          <a:bodyPr/>
          <a:lstStyle/>
          <a:p>
            <a:r>
              <a:rPr lang="en-GB"/>
              <a:t>Spacing and Interleaving</a:t>
            </a:r>
          </a:p>
        </p:txBody>
      </p:sp>
      <p:pic>
        <p:nvPicPr>
          <p:cNvPr id="5" name="Content Placeholder 4" descr="A screenshot of a computer screen&#10;&#10;Description automatically generated">
            <a:extLst>
              <a:ext uri="{FF2B5EF4-FFF2-40B4-BE49-F238E27FC236}">
                <a16:creationId xmlns:a16="http://schemas.microsoft.com/office/drawing/2014/main" id="{FC324345-38B9-3BCA-1DB1-8187986F0A6B}"/>
              </a:ext>
            </a:extLst>
          </p:cNvPr>
          <p:cNvPicPr>
            <a:picLocks noGrp="1" noChangeAspect="1"/>
          </p:cNvPicPr>
          <p:nvPr>
            <p:ph idx="1"/>
          </p:nvPr>
        </p:nvPicPr>
        <p:blipFill>
          <a:blip r:embed="rId3"/>
          <a:stretch>
            <a:fillRect/>
          </a:stretch>
        </p:blipFill>
        <p:spPr>
          <a:xfrm>
            <a:off x="447675" y="2948178"/>
            <a:ext cx="10515600" cy="2304669"/>
          </a:xfrm>
        </p:spPr>
      </p:pic>
    </p:spTree>
    <p:extLst>
      <p:ext uri="{BB962C8B-B14F-4D97-AF65-F5344CB8AC3E}">
        <p14:creationId xmlns:p14="http://schemas.microsoft.com/office/powerpoint/2010/main" val="720462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82914-4074-2B3C-39B3-5DA655016C51}"/>
              </a:ext>
            </a:extLst>
          </p:cNvPr>
          <p:cNvSpPr>
            <a:spLocks noGrp="1"/>
          </p:cNvSpPr>
          <p:nvPr>
            <p:ph type="title"/>
          </p:nvPr>
        </p:nvSpPr>
        <p:spPr/>
        <p:txBody>
          <a:bodyPr/>
          <a:lstStyle/>
          <a:p>
            <a:r>
              <a:rPr lang="en-GB"/>
              <a:t>Ineffective Revision Strategies</a:t>
            </a:r>
          </a:p>
        </p:txBody>
      </p:sp>
      <p:sp>
        <p:nvSpPr>
          <p:cNvPr id="3" name="Content Placeholder 2">
            <a:extLst>
              <a:ext uri="{FF2B5EF4-FFF2-40B4-BE49-F238E27FC236}">
                <a16:creationId xmlns:a16="http://schemas.microsoft.com/office/drawing/2014/main" id="{B4636099-6BD7-C0AE-9326-863990C2EC53}"/>
              </a:ext>
            </a:extLst>
          </p:cNvPr>
          <p:cNvSpPr>
            <a:spLocks noGrp="1"/>
          </p:cNvSpPr>
          <p:nvPr>
            <p:ph idx="1"/>
          </p:nvPr>
        </p:nvSpPr>
        <p:spPr>
          <a:xfrm>
            <a:off x="447051" y="2076687"/>
            <a:ext cx="10515600" cy="3132896"/>
          </a:xfrm>
        </p:spPr>
        <p:txBody>
          <a:bodyPr/>
          <a:lstStyle/>
          <a:p>
            <a:r>
              <a:rPr lang="en-GB" sz="2400"/>
              <a:t>Reading notes</a:t>
            </a:r>
          </a:p>
          <a:p>
            <a:r>
              <a:rPr lang="en-GB" sz="2400"/>
              <a:t>Copying notes</a:t>
            </a:r>
          </a:p>
          <a:p>
            <a:r>
              <a:rPr lang="en-GB" sz="2400"/>
              <a:t>Highlighting notes</a:t>
            </a:r>
          </a:p>
          <a:p>
            <a:r>
              <a:rPr lang="en-GB" sz="2400"/>
              <a:t>Not giving revision your full attention</a:t>
            </a:r>
          </a:p>
          <a:p>
            <a:r>
              <a:rPr lang="en-GB" sz="2400"/>
              <a:t>Not having the right environment</a:t>
            </a:r>
          </a:p>
          <a:p>
            <a:r>
              <a:rPr lang="en-GB" sz="2400"/>
              <a:t>‘Comfort zone’ revision</a:t>
            </a:r>
          </a:p>
          <a:p>
            <a:r>
              <a:rPr lang="en-GB" sz="2400"/>
              <a:t>Cramming</a:t>
            </a:r>
          </a:p>
          <a:p>
            <a:r>
              <a:rPr lang="en-GB" sz="2400"/>
              <a:t>Not planning ahead</a:t>
            </a:r>
          </a:p>
        </p:txBody>
      </p:sp>
    </p:spTree>
    <p:extLst>
      <p:ext uri="{BB962C8B-B14F-4D97-AF65-F5344CB8AC3E}">
        <p14:creationId xmlns:p14="http://schemas.microsoft.com/office/powerpoint/2010/main" val="1665708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E340B-427B-41CE-BA49-A29000396AAD}"/>
              </a:ext>
            </a:extLst>
          </p:cNvPr>
          <p:cNvSpPr>
            <a:spLocks noGrp="1"/>
          </p:cNvSpPr>
          <p:nvPr>
            <p:ph type="title"/>
          </p:nvPr>
        </p:nvSpPr>
        <p:spPr/>
        <p:txBody>
          <a:bodyPr/>
          <a:lstStyle/>
          <a:p>
            <a:r>
              <a:rPr lang="en-GB"/>
              <a:t>Aims of this evening</a:t>
            </a:r>
          </a:p>
        </p:txBody>
      </p:sp>
      <p:sp>
        <p:nvSpPr>
          <p:cNvPr id="3" name="Content Placeholder 2">
            <a:extLst>
              <a:ext uri="{FF2B5EF4-FFF2-40B4-BE49-F238E27FC236}">
                <a16:creationId xmlns:a16="http://schemas.microsoft.com/office/drawing/2014/main" id="{2D0E79DE-619C-4524-B113-40C4CFF56838}"/>
              </a:ext>
            </a:extLst>
          </p:cNvPr>
          <p:cNvSpPr>
            <a:spLocks noGrp="1"/>
          </p:cNvSpPr>
          <p:nvPr>
            <p:ph idx="1"/>
          </p:nvPr>
        </p:nvSpPr>
        <p:spPr/>
        <p:txBody>
          <a:bodyPr lIns="91440" tIns="45720" rIns="91440" bIns="45720" anchor="t"/>
          <a:lstStyle/>
          <a:p>
            <a:r>
              <a:rPr lang="en-GB" dirty="0">
                <a:latin typeface="Montserrat Medium"/>
              </a:rPr>
              <a:t>To outline the most effective revision methods</a:t>
            </a:r>
          </a:p>
          <a:p>
            <a:r>
              <a:rPr lang="en-GB" dirty="0"/>
              <a:t>To share key dates with you</a:t>
            </a:r>
          </a:p>
          <a:p>
            <a:r>
              <a:rPr lang="en-GB" dirty="0"/>
              <a:t>To support year 10 students in beginning to plan their revision</a:t>
            </a:r>
          </a:p>
          <a:p>
            <a:pPr marL="0" indent="0">
              <a:buNone/>
            </a:pPr>
            <a:r>
              <a:rPr lang="en-GB" dirty="0">
                <a:latin typeface="Montserrat Medium"/>
              </a:rPr>
              <a:t> </a:t>
            </a:r>
          </a:p>
        </p:txBody>
      </p:sp>
    </p:spTree>
    <p:extLst>
      <p:ext uri="{BB962C8B-B14F-4D97-AF65-F5344CB8AC3E}">
        <p14:creationId xmlns:p14="http://schemas.microsoft.com/office/powerpoint/2010/main" val="3939596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F0764-8D6C-3781-EA98-2325EDF23993}"/>
              </a:ext>
            </a:extLst>
          </p:cNvPr>
          <p:cNvSpPr>
            <a:spLocks noGrp="1"/>
          </p:cNvSpPr>
          <p:nvPr>
            <p:ph type="title"/>
          </p:nvPr>
        </p:nvSpPr>
        <p:spPr/>
        <p:txBody>
          <a:bodyPr/>
          <a:lstStyle/>
          <a:p>
            <a:r>
              <a:rPr lang="en-US"/>
              <a:t>Context – key dates</a:t>
            </a:r>
            <a:endParaRPr lang="en-GB"/>
          </a:p>
        </p:txBody>
      </p:sp>
      <p:sp>
        <p:nvSpPr>
          <p:cNvPr id="3" name="Content Placeholder 2">
            <a:extLst>
              <a:ext uri="{FF2B5EF4-FFF2-40B4-BE49-F238E27FC236}">
                <a16:creationId xmlns:a16="http://schemas.microsoft.com/office/drawing/2014/main" id="{F3AB60D4-AFD3-1AE5-2C28-714EFC66B253}"/>
              </a:ext>
            </a:extLst>
          </p:cNvPr>
          <p:cNvSpPr>
            <a:spLocks noGrp="1"/>
          </p:cNvSpPr>
          <p:nvPr>
            <p:ph idx="1"/>
          </p:nvPr>
        </p:nvSpPr>
        <p:spPr/>
        <p:txBody>
          <a:bodyPr lIns="91440" tIns="45720" rIns="91440" bIns="45720" anchor="t"/>
          <a:lstStyle/>
          <a:p>
            <a:r>
              <a:rPr lang="en-US" dirty="0">
                <a:latin typeface="Montserrat Medium"/>
              </a:rPr>
              <a:t>End of Year 10 exams: 15</a:t>
            </a:r>
            <a:r>
              <a:rPr lang="en-US" baseline="30000" dirty="0">
                <a:latin typeface="Montserrat Medium"/>
              </a:rPr>
              <a:t>th</a:t>
            </a:r>
            <a:r>
              <a:rPr lang="en-US" dirty="0">
                <a:latin typeface="Montserrat Medium"/>
              </a:rPr>
              <a:t> to 25</a:t>
            </a:r>
            <a:r>
              <a:rPr lang="en-US" baseline="30000" dirty="0">
                <a:latin typeface="Montserrat Medium"/>
              </a:rPr>
              <a:t>th</a:t>
            </a:r>
            <a:r>
              <a:rPr lang="en-US" dirty="0">
                <a:latin typeface="Montserrat Medium"/>
              </a:rPr>
              <a:t> June</a:t>
            </a:r>
          </a:p>
          <a:p>
            <a:r>
              <a:rPr lang="en-US" dirty="0">
                <a:latin typeface="Montserrat Medium"/>
              </a:rPr>
              <a:t>Exam results/data report to parents: 16</a:t>
            </a:r>
            <a:r>
              <a:rPr lang="en-US" baseline="30000" dirty="0">
                <a:latin typeface="Montserrat Medium"/>
              </a:rPr>
              <a:t>th</a:t>
            </a:r>
            <a:r>
              <a:rPr lang="en-US" dirty="0">
                <a:latin typeface="Montserrat Medium"/>
              </a:rPr>
              <a:t> July</a:t>
            </a:r>
          </a:p>
          <a:p>
            <a:r>
              <a:rPr lang="en-US" dirty="0">
                <a:latin typeface="Montserrat Medium"/>
              </a:rPr>
              <a:t>Year 11 calendar not yet </a:t>
            </a:r>
            <a:r>
              <a:rPr lang="en-US" dirty="0" err="1">
                <a:latin typeface="Montserrat Medium"/>
              </a:rPr>
              <a:t>finalised</a:t>
            </a:r>
            <a:endParaRPr lang="en-US" dirty="0">
              <a:latin typeface="Montserrat Medium"/>
            </a:endParaRPr>
          </a:p>
          <a:p>
            <a:r>
              <a:rPr lang="en-US" dirty="0">
                <a:latin typeface="Montserrat Medium"/>
              </a:rPr>
              <a:t>1 formal set of mocks (exam venues)</a:t>
            </a:r>
          </a:p>
          <a:p>
            <a:r>
              <a:rPr lang="en-US" dirty="0">
                <a:latin typeface="Montserrat Medium"/>
              </a:rPr>
              <a:t>1 classroom-based set of assessments</a:t>
            </a:r>
          </a:p>
          <a:p>
            <a:r>
              <a:rPr lang="en-US" dirty="0">
                <a:latin typeface="Montserrat Medium"/>
              </a:rPr>
              <a:t>GCSE written exams will begin around 7</a:t>
            </a:r>
            <a:r>
              <a:rPr lang="en-US" baseline="30000" dirty="0">
                <a:latin typeface="Montserrat Medium"/>
              </a:rPr>
              <a:t>th</a:t>
            </a:r>
            <a:r>
              <a:rPr lang="en-US" dirty="0">
                <a:latin typeface="Montserrat Medium"/>
              </a:rPr>
              <a:t> May 2027</a:t>
            </a:r>
          </a:p>
          <a:p>
            <a:endParaRPr lang="en-US" dirty="0">
              <a:latin typeface="Montserrat Medium"/>
            </a:endParaRPr>
          </a:p>
        </p:txBody>
      </p:sp>
    </p:spTree>
    <p:extLst>
      <p:ext uri="{BB962C8B-B14F-4D97-AF65-F5344CB8AC3E}">
        <p14:creationId xmlns:p14="http://schemas.microsoft.com/office/powerpoint/2010/main" val="3067539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275DB-0E2B-2A3D-33C3-C65BB24CF8A1}"/>
              </a:ext>
            </a:extLst>
          </p:cNvPr>
          <p:cNvSpPr>
            <a:spLocks noGrp="1"/>
          </p:cNvSpPr>
          <p:nvPr>
            <p:ph type="title"/>
          </p:nvPr>
        </p:nvSpPr>
        <p:spPr/>
        <p:txBody>
          <a:bodyPr/>
          <a:lstStyle/>
          <a:p>
            <a:r>
              <a:rPr lang="en-GB"/>
              <a:t>Next steps</a:t>
            </a:r>
          </a:p>
        </p:txBody>
      </p:sp>
      <p:sp>
        <p:nvSpPr>
          <p:cNvPr id="3" name="Content Placeholder 2">
            <a:extLst>
              <a:ext uri="{FF2B5EF4-FFF2-40B4-BE49-F238E27FC236}">
                <a16:creationId xmlns:a16="http://schemas.microsoft.com/office/drawing/2014/main" id="{E156E7A5-BA82-2961-C709-A9596AEB38C3}"/>
              </a:ext>
            </a:extLst>
          </p:cNvPr>
          <p:cNvSpPr>
            <a:spLocks noGrp="1"/>
          </p:cNvSpPr>
          <p:nvPr>
            <p:ph idx="1"/>
          </p:nvPr>
        </p:nvSpPr>
        <p:spPr/>
        <p:txBody>
          <a:bodyPr lIns="91440" tIns="45720" rIns="91440" bIns="45720" anchor="t"/>
          <a:lstStyle/>
          <a:p>
            <a:r>
              <a:rPr lang="en-GB" dirty="0">
                <a:latin typeface="Montserrat Medium"/>
              </a:rPr>
              <a:t>Revision planning – work out how much time you have available</a:t>
            </a:r>
          </a:p>
          <a:p>
            <a:r>
              <a:rPr lang="en-GB" dirty="0"/>
              <a:t>Factor in ‘down’ time – this is vital</a:t>
            </a:r>
          </a:p>
          <a:p>
            <a:r>
              <a:rPr lang="en-GB" dirty="0">
                <a:latin typeface="Montserrat Medium"/>
              </a:rPr>
              <a:t>Sort out the resources you might need</a:t>
            </a:r>
          </a:p>
          <a:p>
            <a:r>
              <a:rPr lang="en-GB" dirty="0"/>
              <a:t>Then start!</a:t>
            </a:r>
          </a:p>
        </p:txBody>
      </p:sp>
    </p:spTree>
    <p:extLst>
      <p:ext uri="{BB962C8B-B14F-4D97-AF65-F5344CB8AC3E}">
        <p14:creationId xmlns:p14="http://schemas.microsoft.com/office/powerpoint/2010/main" val="98632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6C65-AE06-4FD1-C965-955748E2159B}"/>
              </a:ext>
            </a:extLst>
          </p:cNvPr>
          <p:cNvSpPr>
            <a:spLocks noGrp="1"/>
          </p:cNvSpPr>
          <p:nvPr>
            <p:ph type="title"/>
          </p:nvPr>
        </p:nvSpPr>
        <p:spPr/>
        <p:txBody>
          <a:bodyPr/>
          <a:lstStyle/>
          <a:p>
            <a:r>
              <a:rPr lang="en-GB"/>
              <a:t>Revision Resources</a:t>
            </a:r>
          </a:p>
        </p:txBody>
      </p:sp>
      <p:pic>
        <p:nvPicPr>
          <p:cNvPr id="1026" name="Picture 2" descr="CGP GCSE Assortment x6 (14-16 Years) | Costco UK">
            <a:extLst>
              <a:ext uri="{FF2B5EF4-FFF2-40B4-BE49-F238E27FC236}">
                <a16:creationId xmlns:a16="http://schemas.microsoft.com/office/drawing/2014/main" id="{ADCE8F9F-EADE-176D-1BF5-00A34AA7576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5962" y="2133600"/>
            <a:ext cx="3133725" cy="3133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llins GCSE 9-1 Complete Revision and Practice Books">
            <a:extLst>
              <a:ext uri="{FF2B5EF4-FFF2-40B4-BE49-F238E27FC236}">
                <a16:creationId xmlns:a16="http://schemas.microsoft.com/office/drawing/2014/main" id="{49791143-7E16-30E4-73F9-462E0AAA0C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5750" y="1043781"/>
            <a:ext cx="5313362" cy="26566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earson REVISE Edexcel GCSE Geography B Revision Guide incl. online  revision - for 2026, 2027 exams Multiple-component retail product">
            <a:extLst>
              <a:ext uri="{FF2B5EF4-FFF2-40B4-BE49-F238E27FC236}">
                <a16:creationId xmlns:a16="http://schemas.microsoft.com/office/drawing/2014/main" id="{FCA5BFC5-E3C4-ACED-8EFE-16CE333EC4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4943" y="2921000"/>
            <a:ext cx="215265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CSE Revision Books – 8 Best Books For Revision - Edumentors">
            <a:extLst>
              <a:ext uri="{FF2B5EF4-FFF2-40B4-BE49-F238E27FC236}">
                <a16:creationId xmlns:a16="http://schemas.microsoft.com/office/drawing/2014/main" id="{9B1AF9F4-7065-B57C-B3FF-60CC683BDA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2344" y="3700462"/>
            <a:ext cx="3940174" cy="2628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976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ACD89-F0DB-4921-97D8-83776277ACB5}"/>
              </a:ext>
            </a:extLst>
          </p:cNvPr>
          <p:cNvSpPr>
            <a:spLocks noGrp="1"/>
          </p:cNvSpPr>
          <p:nvPr>
            <p:ph type="title"/>
          </p:nvPr>
        </p:nvSpPr>
        <p:spPr/>
        <p:txBody>
          <a:bodyPr lIns="91440" tIns="45720" rIns="91440" bIns="45720" anchor="t"/>
          <a:lstStyle/>
          <a:p>
            <a:r>
              <a:rPr lang="en-GB">
                <a:latin typeface="Montserrat Medium"/>
              </a:rPr>
              <a:t>Revision classes in school</a:t>
            </a:r>
          </a:p>
        </p:txBody>
      </p:sp>
      <p:sp>
        <p:nvSpPr>
          <p:cNvPr id="4" name="Content Placeholder 3">
            <a:extLst>
              <a:ext uri="{FF2B5EF4-FFF2-40B4-BE49-F238E27FC236}">
                <a16:creationId xmlns:a16="http://schemas.microsoft.com/office/drawing/2014/main" id="{5967F78C-C2E9-293E-FC4F-00A478DD4C3C}"/>
              </a:ext>
            </a:extLst>
          </p:cNvPr>
          <p:cNvSpPr>
            <a:spLocks noGrp="1"/>
          </p:cNvSpPr>
          <p:nvPr>
            <p:ph idx="1"/>
          </p:nvPr>
        </p:nvSpPr>
        <p:spPr/>
        <p:txBody>
          <a:bodyPr/>
          <a:lstStyle/>
          <a:p>
            <a:r>
              <a:rPr lang="en-GB" dirty="0"/>
              <a:t>Will be offered in year 11 – full details shared with you then</a:t>
            </a:r>
          </a:p>
        </p:txBody>
      </p:sp>
    </p:spTree>
    <p:extLst>
      <p:ext uri="{BB962C8B-B14F-4D97-AF65-F5344CB8AC3E}">
        <p14:creationId xmlns:p14="http://schemas.microsoft.com/office/powerpoint/2010/main" val="437642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78195-1142-6ACC-2CD6-97A71AB202C1}"/>
              </a:ext>
            </a:extLst>
          </p:cNvPr>
          <p:cNvSpPr>
            <a:spLocks noGrp="1"/>
          </p:cNvSpPr>
          <p:nvPr>
            <p:ph type="title"/>
          </p:nvPr>
        </p:nvSpPr>
        <p:spPr/>
        <p:txBody>
          <a:bodyPr lIns="91440" tIns="45720" rIns="91440" bIns="45720" anchor="t"/>
          <a:lstStyle/>
          <a:p>
            <a:r>
              <a:rPr lang="en-US">
                <a:latin typeface="Montserrat Medium"/>
              </a:rPr>
              <a:t>Revision homework booklet</a:t>
            </a:r>
            <a:endParaRPr lang="en-US"/>
          </a:p>
        </p:txBody>
      </p:sp>
      <p:pic>
        <p:nvPicPr>
          <p:cNvPr id="5" name="Content Placeholder 4" descr="A close-up of a booklet&#10;&#10;Description automatically generated">
            <a:extLst>
              <a:ext uri="{FF2B5EF4-FFF2-40B4-BE49-F238E27FC236}">
                <a16:creationId xmlns:a16="http://schemas.microsoft.com/office/drawing/2014/main" id="{E1D0C5A3-0005-B393-B113-35918CC7F99A}"/>
              </a:ext>
            </a:extLst>
          </p:cNvPr>
          <p:cNvPicPr>
            <a:picLocks noGrp="1" noChangeAspect="1"/>
          </p:cNvPicPr>
          <p:nvPr>
            <p:ph idx="1"/>
          </p:nvPr>
        </p:nvPicPr>
        <p:blipFill>
          <a:blip r:embed="rId3"/>
          <a:stretch>
            <a:fillRect/>
          </a:stretch>
        </p:blipFill>
        <p:spPr>
          <a:xfrm>
            <a:off x="1961398" y="1960424"/>
            <a:ext cx="7109833" cy="4067719"/>
          </a:xfrm>
        </p:spPr>
      </p:pic>
    </p:spTree>
    <p:extLst>
      <p:ext uri="{BB962C8B-B14F-4D97-AF65-F5344CB8AC3E}">
        <p14:creationId xmlns:p14="http://schemas.microsoft.com/office/powerpoint/2010/main" val="1917770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652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odels if molecules in science classroom">
            <a:extLst>
              <a:ext uri="{FF2B5EF4-FFF2-40B4-BE49-F238E27FC236}">
                <a16:creationId xmlns:a16="http://schemas.microsoft.com/office/drawing/2014/main" id="{4F588177-4C43-11AD-9C97-FF89112F3176}"/>
              </a:ext>
            </a:extLst>
          </p:cNvPr>
          <p:cNvPicPr>
            <a:picLocks noChangeAspect="1"/>
          </p:cNvPicPr>
          <p:nvPr/>
        </p:nvPicPr>
        <p:blipFill rotWithShape="1">
          <a:blip r:embed="rId3"/>
          <a:srcRect l="2581" t="9090" r="20837" b="8"/>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AD3232-8492-6112-2F44-D303A760931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solidFill>
                  <a:schemeClr val="bg1"/>
                </a:solidFill>
                <a:latin typeface="+mj-lt"/>
              </a:rPr>
              <a:t>The Science of Learning</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9304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5D00-4885-AD8F-9086-F71F469AFF46}"/>
              </a:ext>
            </a:extLst>
          </p:cNvPr>
          <p:cNvSpPr>
            <a:spLocks noGrp="1"/>
          </p:cNvSpPr>
          <p:nvPr>
            <p:ph type="title"/>
          </p:nvPr>
        </p:nvSpPr>
        <p:spPr/>
        <p:txBody>
          <a:bodyPr lIns="91440" tIns="45720" rIns="91440" bIns="45720" anchor="t"/>
          <a:lstStyle/>
          <a:p>
            <a:r>
              <a:rPr lang="en-US" b="1">
                <a:latin typeface="Montserrat Medium"/>
              </a:rPr>
              <a:t>The Learning Process</a:t>
            </a:r>
            <a:endParaRPr lang="en-US" b="1"/>
          </a:p>
        </p:txBody>
      </p:sp>
      <p:sp>
        <p:nvSpPr>
          <p:cNvPr id="3" name="Content Placeholder 2">
            <a:extLst>
              <a:ext uri="{FF2B5EF4-FFF2-40B4-BE49-F238E27FC236}">
                <a16:creationId xmlns:a16="http://schemas.microsoft.com/office/drawing/2014/main" id="{91919F1F-7630-EE16-D752-49166A069FC6}"/>
              </a:ext>
            </a:extLst>
          </p:cNvPr>
          <p:cNvSpPr>
            <a:spLocks noGrp="1"/>
          </p:cNvSpPr>
          <p:nvPr>
            <p:ph idx="1"/>
          </p:nvPr>
        </p:nvSpPr>
        <p:spPr/>
        <p:txBody>
          <a:bodyPr lIns="91440" tIns="45720" rIns="91440" bIns="45720" anchor="t"/>
          <a:lstStyle/>
          <a:p>
            <a:r>
              <a:rPr lang="en-US" sz="2000" b="1">
                <a:latin typeface="Montserrat Medium"/>
              </a:rPr>
              <a:t>We receive new information.</a:t>
            </a:r>
            <a:endParaRPr lang="en-US"/>
          </a:p>
          <a:p>
            <a:r>
              <a:rPr lang="en-US" sz="2000" b="1">
                <a:latin typeface="Montserrat Medium"/>
              </a:rPr>
              <a:t>This is transferred into our </a:t>
            </a:r>
            <a:r>
              <a:rPr lang="en-US" sz="2000" b="1" u="sng">
                <a:latin typeface="Montserrat Medium"/>
              </a:rPr>
              <a:t>working memory</a:t>
            </a:r>
            <a:r>
              <a:rPr lang="en-US" sz="2000" b="1">
                <a:latin typeface="Montserrat Medium"/>
              </a:rPr>
              <a:t> (if we have paid enough attention)</a:t>
            </a:r>
          </a:p>
          <a:p>
            <a:r>
              <a:rPr lang="en-US" sz="2000" b="1">
                <a:latin typeface="Montserrat Medium"/>
              </a:rPr>
              <a:t>The working memory can only hold a limited amount of information at a given time.</a:t>
            </a:r>
          </a:p>
          <a:p>
            <a:r>
              <a:rPr lang="en-US" sz="2000" b="1">
                <a:latin typeface="Montserrat Medium"/>
              </a:rPr>
              <a:t>Through learning, information can then transfer into our </a:t>
            </a:r>
            <a:r>
              <a:rPr lang="en-US" sz="2000" b="1" u="sng">
                <a:latin typeface="Montserrat Medium"/>
              </a:rPr>
              <a:t>long-term memory</a:t>
            </a:r>
            <a:r>
              <a:rPr lang="en-US" sz="2000" b="1">
                <a:latin typeface="Montserrat Medium"/>
              </a:rPr>
              <a:t>.</a:t>
            </a:r>
          </a:p>
          <a:p>
            <a:r>
              <a:rPr lang="en-US" sz="2000" b="1">
                <a:latin typeface="Montserrat Medium"/>
              </a:rPr>
              <a:t>Our long-term memory is unlimited.</a:t>
            </a:r>
          </a:p>
          <a:p>
            <a:r>
              <a:rPr lang="en-US" sz="2000" b="1">
                <a:latin typeface="Montserrat Medium"/>
              </a:rPr>
              <a:t>We can retrieve information back from our long-term memory into our working memory as needed.</a:t>
            </a:r>
          </a:p>
          <a:p>
            <a:endParaRPr lang="en-US"/>
          </a:p>
        </p:txBody>
      </p:sp>
    </p:spTree>
    <p:extLst>
      <p:ext uri="{BB962C8B-B14F-4D97-AF65-F5344CB8AC3E}">
        <p14:creationId xmlns:p14="http://schemas.microsoft.com/office/powerpoint/2010/main" val="416633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1B5F936E-2F0C-A0F7-E845-926A1720FBDD}"/>
              </a:ext>
            </a:extLst>
          </p:cNvPr>
          <p:cNvPicPr>
            <a:picLocks noGrp="1" noChangeAspect="1"/>
          </p:cNvPicPr>
          <p:nvPr>
            <p:ph idx="1"/>
          </p:nvPr>
        </p:nvPicPr>
        <p:blipFill rotWithShape="1">
          <a:blip r:embed="rId3"/>
          <a:srcRect r="121" b="1"/>
          <a:stretch/>
        </p:blipFill>
        <p:spPr>
          <a:xfrm>
            <a:off x="20" y="10"/>
            <a:ext cx="12191980" cy="6866290"/>
          </a:xfrm>
          <a:prstGeom prst="rect">
            <a:avLst/>
          </a:prstGeom>
        </p:spPr>
      </p:pic>
    </p:spTree>
    <p:extLst>
      <p:ext uri="{BB962C8B-B14F-4D97-AF65-F5344CB8AC3E}">
        <p14:creationId xmlns:p14="http://schemas.microsoft.com/office/powerpoint/2010/main" val="650275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Xbox Series X &amp; S Wireless Controller - Carbon Black 0">
            <a:extLst>
              <a:ext uri="{FF2B5EF4-FFF2-40B4-BE49-F238E27FC236}">
                <a16:creationId xmlns:a16="http://schemas.microsoft.com/office/drawing/2014/main" id="{A14F1A33-CE2C-8E6D-3033-9C820E194243}"/>
              </a:ext>
            </a:extLst>
          </p:cNvPr>
          <p:cNvPicPr>
            <a:picLocks noGrp="1" noChangeAspect="1"/>
          </p:cNvPicPr>
          <p:nvPr>
            <p:ph idx="1"/>
          </p:nvPr>
        </p:nvPicPr>
        <p:blipFill rotWithShape="1">
          <a:blip r:embed="rId3"/>
          <a:srcRect b="4273"/>
          <a:stretch/>
        </p:blipFill>
        <p:spPr>
          <a:xfrm>
            <a:off x="20" y="1282"/>
            <a:ext cx="12191980" cy="6856718"/>
          </a:xfrm>
          <a:prstGeom prst="rect">
            <a:avLst/>
          </a:prstGeom>
        </p:spPr>
      </p:pic>
    </p:spTree>
    <p:extLst>
      <p:ext uri="{BB962C8B-B14F-4D97-AF65-F5344CB8AC3E}">
        <p14:creationId xmlns:p14="http://schemas.microsoft.com/office/powerpoint/2010/main" val="3915165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B774C-D078-13D6-66CA-E4B473B4663B}"/>
              </a:ext>
            </a:extLst>
          </p:cNvPr>
          <p:cNvSpPr>
            <a:spLocks noGrp="1"/>
          </p:cNvSpPr>
          <p:nvPr>
            <p:ph type="title"/>
          </p:nvPr>
        </p:nvSpPr>
        <p:spPr/>
        <p:txBody>
          <a:bodyPr lIns="91440" tIns="45720" rIns="91440" bIns="45720" anchor="t"/>
          <a:lstStyle/>
          <a:p>
            <a:r>
              <a:rPr lang="en-US">
                <a:latin typeface="Montserrat Medium"/>
              </a:rPr>
              <a:t>Effective Learning Strategies</a:t>
            </a:r>
            <a:endParaRPr lang="en-US"/>
          </a:p>
        </p:txBody>
      </p:sp>
      <p:sp>
        <p:nvSpPr>
          <p:cNvPr id="3" name="Content Placeholder 2">
            <a:extLst>
              <a:ext uri="{FF2B5EF4-FFF2-40B4-BE49-F238E27FC236}">
                <a16:creationId xmlns:a16="http://schemas.microsoft.com/office/drawing/2014/main" id="{F02C636C-2512-8505-1AAC-232B8830576C}"/>
              </a:ext>
            </a:extLst>
          </p:cNvPr>
          <p:cNvSpPr>
            <a:spLocks noGrp="1"/>
          </p:cNvSpPr>
          <p:nvPr>
            <p:ph idx="1"/>
          </p:nvPr>
        </p:nvSpPr>
        <p:spPr/>
        <p:txBody>
          <a:bodyPr lIns="91440" tIns="45720" rIns="91440" bIns="45720" anchor="t"/>
          <a:lstStyle/>
          <a:p>
            <a:pPr marL="514350" indent="-514350">
              <a:buAutoNum type="arabicPeriod"/>
            </a:pPr>
            <a:r>
              <a:rPr lang="en-US">
                <a:latin typeface="Montserrat Medium"/>
              </a:rPr>
              <a:t>Retrieval Practice</a:t>
            </a:r>
          </a:p>
          <a:p>
            <a:pPr marL="514350" indent="-514350">
              <a:buAutoNum type="arabicPeriod"/>
            </a:pPr>
            <a:r>
              <a:rPr lang="en-US">
                <a:latin typeface="Montserrat Medium"/>
              </a:rPr>
              <a:t>Spacing</a:t>
            </a:r>
            <a:endParaRPr lang="en-US"/>
          </a:p>
          <a:p>
            <a:pPr marL="514350" indent="-514350">
              <a:buAutoNum type="arabicPeriod"/>
            </a:pPr>
            <a:r>
              <a:rPr lang="en-US">
                <a:latin typeface="Montserrat Medium"/>
              </a:rPr>
              <a:t>Interleaving</a:t>
            </a:r>
            <a:endParaRPr lang="en-US"/>
          </a:p>
        </p:txBody>
      </p:sp>
    </p:spTree>
    <p:extLst>
      <p:ext uri="{BB962C8B-B14F-4D97-AF65-F5344CB8AC3E}">
        <p14:creationId xmlns:p14="http://schemas.microsoft.com/office/powerpoint/2010/main" val="3428771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0E99-637D-7ECC-9D25-ED84A00468AA}"/>
              </a:ext>
            </a:extLst>
          </p:cNvPr>
          <p:cNvSpPr>
            <a:spLocks noGrp="1"/>
          </p:cNvSpPr>
          <p:nvPr>
            <p:ph type="title"/>
          </p:nvPr>
        </p:nvSpPr>
        <p:spPr/>
        <p:txBody>
          <a:bodyPr lIns="91440" tIns="45720" rIns="91440" bIns="45720" anchor="t"/>
          <a:lstStyle/>
          <a:p>
            <a:r>
              <a:rPr lang="en-US">
                <a:latin typeface="Montserrat Medium"/>
              </a:rPr>
              <a:t>Retrieval Practice</a:t>
            </a:r>
            <a:endParaRPr lang="en-US"/>
          </a:p>
        </p:txBody>
      </p:sp>
      <p:sp>
        <p:nvSpPr>
          <p:cNvPr id="3" name="Content Placeholder 2">
            <a:extLst>
              <a:ext uri="{FF2B5EF4-FFF2-40B4-BE49-F238E27FC236}">
                <a16:creationId xmlns:a16="http://schemas.microsoft.com/office/drawing/2014/main" id="{6547E82B-B5FF-16CB-0145-58DED74F0230}"/>
              </a:ext>
            </a:extLst>
          </p:cNvPr>
          <p:cNvSpPr>
            <a:spLocks noGrp="1"/>
          </p:cNvSpPr>
          <p:nvPr>
            <p:ph idx="1"/>
          </p:nvPr>
        </p:nvSpPr>
        <p:spPr/>
        <p:txBody>
          <a:bodyPr lIns="91440" tIns="45720" rIns="91440" bIns="45720" anchor="t"/>
          <a:lstStyle/>
          <a:p>
            <a:r>
              <a:rPr lang="en-US">
                <a:latin typeface="Montserrat Medium"/>
              </a:rPr>
              <a:t>A learning strategy which makes you think hard.</a:t>
            </a:r>
            <a:endParaRPr lang="en-US"/>
          </a:p>
          <a:p>
            <a:r>
              <a:rPr lang="en-US">
                <a:latin typeface="Montserrat Medium"/>
              </a:rPr>
              <a:t>It involves trying to recall previously learnt information rather than re-reading it.</a:t>
            </a:r>
          </a:p>
          <a:p>
            <a:r>
              <a:rPr lang="en-US">
                <a:latin typeface="Montserrat Medium"/>
              </a:rPr>
              <a:t>Research has shown that actively retrieving knowledge boosts learning and strengthens memory.</a:t>
            </a:r>
          </a:p>
          <a:p>
            <a:endParaRPr lang="en-US">
              <a:latin typeface="Montserrat Medium"/>
            </a:endParaRPr>
          </a:p>
        </p:txBody>
      </p:sp>
    </p:spTree>
    <p:extLst>
      <p:ext uri="{BB962C8B-B14F-4D97-AF65-F5344CB8AC3E}">
        <p14:creationId xmlns:p14="http://schemas.microsoft.com/office/powerpoint/2010/main" val="1188184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5F43B-555C-0765-D17B-AAEFE92A932F}"/>
              </a:ext>
            </a:extLst>
          </p:cNvPr>
          <p:cNvSpPr>
            <a:spLocks noGrp="1"/>
          </p:cNvSpPr>
          <p:nvPr>
            <p:ph type="title"/>
          </p:nvPr>
        </p:nvSpPr>
        <p:spPr/>
        <p:txBody>
          <a:bodyPr lIns="91440" tIns="45720" rIns="91440" bIns="45720" anchor="t"/>
          <a:lstStyle/>
          <a:p>
            <a:r>
              <a:rPr lang="en-US">
                <a:latin typeface="Montserrat Medium"/>
              </a:rPr>
              <a:t>Retrieval Practice - examples</a:t>
            </a:r>
            <a:endParaRPr lang="en-US"/>
          </a:p>
        </p:txBody>
      </p:sp>
      <p:sp>
        <p:nvSpPr>
          <p:cNvPr id="3" name="Content Placeholder 2">
            <a:extLst>
              <a:ext uri="{FF2B5EF4-FFF2-40B4-BE49-F238E27FC236}">
                <a16:creationId xmlns:a16="http://schemas.microsoft.com/office/drawing/2014/main" id="{85394E28-14DB-F5CC-94AD-76F6FFA93BCE}"/>
              </a:ext>
            </a:extLst>
          </p:cNvPr>
          <p:cNvSpPr>
            <a:spLocks noGrp="1"/>
          </p:cNvSpPr>
          <p:nvPr>
            <p:ph idx="1"/>
          </p:nvPr>
        </p:nvSpPr>
        <p:spPr/>
        <p:txBody>
          <a:bodyPr lIns="91440" tIns="45720" rIns="91440" bIns="45720" anchor="t"/>
          <a:lstStyle/>
          <a:p>
            <a:r>
              <a:rPr lang="en-US">
                <a:latin typeface="Montserrat Medium"/>
              </a:rPr>
              <a:t>Key word test</a:t>
            </a:r>
          </a:p>
          <a:p>
            <a:r>
              <a:rPr lang="en-US">
                <a:latin typeface="Montserrat Medium"/>
              </a:rPr>
              <a:t>Memory dump</a:t>
            </a:r>
            <a:endParaRPr lang="en-US"/>
          </a:p>
          <a:p>
            <a:r>
              <a:rPr lang="en-US">
                <a:latin typeface="Montserrat Medium"/>
              </a:rPr>
              <a:t>Practice exam questions</a:t>
            </a:r>
            <a:endParaRPr lang="en-US"/>
          </a:p>
          <a:p>
            <a:r>
              <a:rPr lang="en-US">
                <a:latin typeface="Montserrat Medium"/>
              </a:rPr>
              <a:t>Answering verbal questions (asked by a family member/friend)</a:t>
            </a:r>
            <a:endParaRPr lang="en-US"/>
          </a:p>
          <a:p>
            <a:r>
              <a:rPr lang="en-US">
                <a:latin typeface="Montserrat Medium"/>
              </a:rPr>
              <a:t>Creating materials that allow you to test yourself and then using them (e.g. flashcards)</a:t>
            </a:r>
            <a:endParaRPr lang="en-US"/>
          </a:p>
          <a:p>
            <a:endParaRPr lang="en-US"/>
          </a:p>
        </p:txBody>
      </p:sp>
    </p:spTree>
    <p:extLst>
      <p:ext uri="{BB962C8B-B14F-4D97-AF65-F5344CB8AC3E}">
        <p14:creationId xmlns:p14="http://schemas.microsoft.com/office/powerpoint/2010/main" val="382327183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14c159d-5c24-4038-8018-9eea88601ba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77BA834E8A57541A70962F2235A3AE7" ma:contentTypeVersion="18" ma:contentTypeDescription="Create a new document." ma:contentTypeScope="" ma:versionID="ea653e0c9fffd91b1c9810493e1829e3">
  <xsd:schema xmlns:xsd="http://www.w3.org/2001/XMLSchema" xmlns:xs="http://www.w3.org/2001/XMLSchema" xmlns:p="http://schemas.microsoft.com/office/2006/metadata/properties" xmlns:ns3="714c159d-5c24-4038-8018-9eea88601baf" xmlns:ns4="7fca136d-67b3-43b2-92f0-78c97193ca21" targetNamespace="http://schemas.microsoft.com/office/2006/metadata/properties" ma:root="true" ma:fieldsID="671f3712b1109276c883764f115d8702" ns3:_="" ns4:_="">
    <xsd:import namespace="714c159d-5c24-4038-8018-9eea88601baf"/>
    <xsd:import namespace="7fca136d-67b3-43b2-92f0-78c97193ca2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4c159d-5c24-4038-8018-9eea88601b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fca136d-67b3-43b2-92f0-78c97193ca2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7B0476-3CB2-44FA-A6C0-3A106E31D600}">
  <ds:schemaRefs>
    <ds:schemaRef ds:uri="714c159d-5c24-4038-8018-9eea88601baf"/>
    <ds:schemaRef ds:uri="7fca136d-67b3-43b2-92f0-78c97193ca2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8DD7E60-8077-4A6A-9609-D9C0CE9D643D}">
  <ds:schemaRefs>
    <ds:schemaRef ds:uri="714c159d-5c24-4038-8018-9eea88601baf"/>
    <ds:schemaRef ds:uri="7fca136d-67b3-43b2-92f0-78c97193ca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7DE76EC-E19C-4341-A82C-F7B8AAE78F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TotalTime>
  <Words>2653</Words>
  <Application>Microsoft Office PowerPoint</Application>
  <PresentationFormat>Widescreen</PresentationFormat>
  <Paragraphs>138</Paragraphs>
  <Slides>25</Slides>
  <Notes>25</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25</vt:i4>
      </vt:variant>
    </vt:vector>
  </HeadingPairs>
  <TitlesOfParts>
    <vt:vector size="38" baseType="lpstr">
      <vt:lpstr>Arial</vt:lpstr>
      <vt:lpstr>Calibri</vt:lpstr>
      <vt:lpstr>Helvetica</vt:lpstr>
      <vt:lpstr>Lucida Sans</vt:lpstr>
      <vt:lpstr>Montserrat</vt:lpstr>
      <vt:lpstr>Montserrat Medium</vt:lpstr>
      <vt:lpstr>Symbol</vt:lpstr>
      <vt:lpstr>Times New Roman</vt:lpstr>
      <vt:lpstr>Custom Design</vt:lpstr>
      <vt:lpstr>3_Custom Design</vt:lpstr>
      <vt:lpstr>1_Custom Design</vt:lpstr>
      <vt:lpstr>2_Custom Design</vt:lpstr>
      <vt:lpstr>4_Custom Design</vt:lpstr>
      <vt:lpstr>PowerPoint Presentation</vt:lpstr>
      <vt:lpstr>Aims of this evening</vt:lpstr>
      <vt:lpstr>The Science of Learning</vt:lpstr>
      <vt:lpstr>The Learning Process</vt:lpstr>
      <vt:lpstr>PowerPoint Presentation</vt:lpstr>
      <vt:lpstr>PowerPoint Presentation</vt:lpstr>
      <vt:lpstr>Effective Learning Strategies</vt:lpstr>
      <vt:lpstr>Retrieval Practice</vt:lpstr>
      <vt:lpstr>Retrieval Practice - examples</vt:lpstr>
      <vt:lpstr>Key to Success</vt:lpstr>
      <vt:lpstr>Key Word Test</vt:lpstr>
      <vt:lpstr>Memory dump</vt:lpstr>
      <vt:lpstr>PowerPoint Presentation</vt:lpstr>
      <vt:lpstr>Practice Exam Questions</vt:lpstr>
      <vt:lpstr>Flashcards</vt:lpstr>
      <vt:lpstr>Step 1: Making them</vt:lpstr>
      <vt:lpstr>Step 2: Using them</vt:lpstr>
      <vt:lpstr>Spacing and Interleaving</vt:lpstr>
      <vt:lpstr>Ineffective Revision Strategies</vt:lpstr>
      <vt:lpstr>Context – key dates</vt:lpstr>
      <vt:lpstr>Next steps</vt:lpstr>
      <vt:lpstr>Revision Resources</vt:lpstr>
      <vt:lpstr>Revision classes in school</vt:lpstr>
      <vt:lpstr>Revision homework booklet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Ladley</dc:creator>
  <cp:lastModifiedBy>Dickinson J</cp:lastModifiedBy>
  <cp:revision>3</cp:revision>
  <cp:lastPrinted>2025-10-15T14:50:11Z</cp:lastPrinted>
  <dcterms:created xsi:type="dcterms:W3CDTF">2023-09-14T15:00:18Z</dcterms:created>
  <dcterms:modified xsi:type="dcterms:W3CDTF">2026-05-03T13:45:05Z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0x010100677BA834E8A57541A70962F2235A3AE7</vt:lpwstr>
  </property>
</Properties>
</file>